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</p:sldIdLst>
  <p:sldSz cy="5143500" cx="9144000"/>
  <p:notesSz cx="6858000" cy="9144000"/>
  <p:embeddedFontLst>
    <p:embeddedFont>
      <p:font typeface="Montserrat SemiBold"/>
      <p:regular r:id="rId87"/>
      <p:bold r:id="rId88"/>
      <p:italic r:id="rId89"/>
      <p:boldItalic r:id="rId90"/>
    </p:embeddedFont>
    <p:embeddedFont>
      <p:font typeface="Roboto"/>
      <p:regular r:id="rId91"/>
      <p:bold r:id="rId92"/>
      <p:italic r:id="rId93"/>
      <p:boldItalic r:id="rId94"/>
    </p:embeddedFont>
    <p:embeddedFont>
      <p:font typeface="Montserrat Black"/>
      <p:bold r:id="rId95"/>
      <p:boldItalic r:id="rId96"/>
    </p:embeddedFont>
    <p:embeddedFont>
      <p:font typeface="Montserrat"/>
      <p:regular r:id="rId97"/>
      <p:bold r:id="rId98"/>
      <p:italic r:id="rId99"/>
      <p:boldItalic r:id="rId100"/>
    </p:embeddedFont>
    <p:embeddedFont>
      <p:font typeface="Montserrat Medium"/>
      <p:regular r:id="rId101"/>
      <p:bold r:id="rId102"/>
      <p:italic r:id="rId103"/>
      <p:boldItalic r:id="rId104"/>
    </p:embeddedFont>
    <p:embeddedFont>
      <p:font typeface="Roboto Light"/>
      <p:regular r:id="rId105"/>
      <p:bold r:id="rId106"/>
      <p:italic r:id="rId107"/>
      <p:boldItalic r:id="rId108"/>
    </p:embeddedFont>
    <p:embeddedFont>
      <p:font typeface="Montserrat ExtraBold"/>
      <p:bold r:id="rId109"/>
      <p:boldItalic r:id="rId110"/>
    </p:embeddedFont>
    <p:embeddedFont>
      <p:font typeface="Open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15">
          <p15:clr>
            <a:srgbClr val="9AA0A6"/>
          </p15:clr>
        </p15:guide>
        <p15:guide id="2" orient="horz" pos="110">
          <p15:clr>
            <a:srgbClr val="9AA0A6"/>
          </p15:clr>
        </p15:guide>
        <p15:guide id="3" orient="horz" pos="3130">
          <p15:clr>
            <a:srgbClr val="9AA0A6"/>
          </p15:clr>
        </p15:guide>
        <p15:guide id="4" pos="5655">
          <p15:clr>
            <a:srgbClr val="9AA0A6"/>
          </p15:clr>
        </p15:guide>
        <p15:guide id="5" pos="4704">
          <p15:clr>
            <a:srgbClr val="9AA0A6"/>
          </p15:clr>
        </p15:guide>
        <p15:guide id="6" pos="353">
          <p15:clr>
            <a:srgbClr val="9AA0A6"/>
          </p15:clr>
        </p15:guide>
        <p15:guide id="7" pos="4459">
          <p15:clr>
            <a:srgbClr val="9AA0A6"/>
          </p15:clr>
        </p15:guide>
        <p15:guide id="8" orient="horz" pos="696">
          <p15:clr>
            <a:srgbClr val="9AA0A6"/>
          </p15:clr>
        </p15:guide>
        <p15:guide id="9" orient="horz" pos="1622">
          <p15:clr>
            <a:srgbClr val="9AA0A6"/>
          </p15:clr>
        </p15:guide>
        <p15:guide id="10" orient="horz" pos="2018">
          <p15:clr>
            <a:srgbClr val="9AA0A6"/>
          </p15:clr>
        </p15:guide>
        <p15:guide id="11" orient="horz" pos="2906">
          <p15:clr>
            <a:srgbClr val="9AA0A6"/>
          </p15:clr>
        </p15:guide>
        <p15:guide id="12" pos="2098">
          <p15:clr>
            <a:srgbClr val="9AA0A6"/>
          </p15:clr>
        </p15:guide>
        <p15:guide id="13" pos="3918">
          <p15:clr>
            <a:srgbClr val="9AA0A6"/>
          </p15:clr>
        </p15:guide>
        <p15:guide id="14" pos="4311">
          <p15:clr>
            <a:srgbClr val="9AA0A6"/>
          </p15:clr>
        </p15:guide>
        <p15:guide id="15" orient="horz" pos="1017">
          <p15:clr>
            <a:srgbClr val="9AA0A6"/>
          </p15:clr>
        </p15:guide>
        <p15:guide id="16" orient="horz" pos="162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367F03-5E38-491B-BD84-BE8CCCB4A4BD}">
  <a:tblStyle styleId="{71367F03-5E38-491B-BD84-BE8CCCB4A4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39E33E7-09A2-48E0-95B6-40111ABD902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5"/>
        <p:guide pos="110" orient="horz"/>
        <p:guide pos="3130" orient="horz"/>
        <p:guide pos="5655"/>
        <p:guide pos="4704"/>
        <p:guide pos="353"/>
        <p:guide pos="4459"/>
        <p:guide pos="696" orient="horz"/>
        <p:guide pos="1622" orient="horz"/>
        <p:guide pos="2018" orient="horz"/>
        <p:guide pos="2906" orient="horz"/>
        <p:guide pos="2098"/>
        <p:guide pos="3918"/>
        <p:guide pos="4311"/>
        <p:guide pos="1017" orient="horz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font" Target="fonts/RobotoLight-italic.fntdata"/><Relationship Id="rId106" Type="http://schemas.openxmlformats.org/officeDocument/2006/relationships/font" Target="fonts/RobotoLight-bold.fntdata"/><Relationship Id="rId105" Type="http://schemas.openxmlformats.org/officeDocument/2006/relationships/font" Target="fonts/RobotoLight-regular.fntdata"/><Relationship Id="rId104" Type="http://schemas.openxmlformats.org/officeDocument/2006/relationships/font" Target="fonts/MontserratMedium-boldItalic.fntdata"/><Relationship Id="rId109" Type="http://schemas.openxmlformats.org/officeDocument/2006/relationships/font" Target="fonts/MontserratExtraBold-bold.fntdata"/><Relationship Id="rId108" Type="http://schemas.openxmlformats.org/officeDocument/2006/relationships/font" Target="fonts/RobotoLight-boldItalic.fntdata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font" Target="fonts/MontserratMedium-italic.fntdata"/><Relationship Id="rId102" Type="http://schemas.openxmlformats.org/officeDocument/2006/relationships/font" Target="fonts/MontserratMedium-bold.fntdata"/><Relationship Id="rId101" Type="http://schemas.openxmlformats.org/officeDocument/2006/relationships/font" Target="fonts/MontserratMedium-regular.fntdata"/><Relationship Id="rId100" Type="http://schemas.openxmlformats.org/officeDocument/2006/relationships/font" Target="fonts/Montserrat-boldItalic.fntdata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MontserratBlack-bold.fntdata"/><Relationship Id="rId94" Type="http://schemas.openxmlformats.org/officeDocument/2006/relationships/font" Target="fonts/Roboto-boldItalic.fntdata"/><Relationship Id="rId97" Type="http://schemas.openxmlformats.org/officeDocument/2006/relationships/font" Target="fonts/Montserrat-regular.fntdata"/><Relationship Id="rId96" Type="http://schemas.openxmlformats.org/officeDocument/2006/relationships/font" Target="fonts/MontserratBlack-boldItalic.fntdata"/><Relationship Id="rId11" Type="http://schemas.openxmlformats.org/officeDocument/2006/relationships/slide" Target="slides/slide3.xml"/><Relationship Id="rId99" Type="http://schemas.openxmlformats.org/officeDocument/2006/relationships/font" Target="fonts/Montserrat-italic.fntdata"/><Relationship Id="rId10" Type="http://schemas.openxmlformats.org/officeDocument/2006/relationships/slide" Target="slides/slide2.xml"/><Relationship Id="rId98" Type="http://schemas.openxmlformats.org/officeDocument/2006/relationships/font" Target="fonts/Montserrat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Roboto-regular.fntdata"/><Relationship Id="rId90" Type="http://schemas.openxmlformats.org/officeDocument/2006/relationships/font" Target="fonts/MontserratSemiBold-boldItalic.fntdata"/><Relationship Id="rId93" Type="http://schemas.openxmlformats.org/officeDocument/2006/relationships/font" Target="fonts/Roboto-italic.fntdata"/><Relationship Id="rId92" Type="http://schemas.openxmlformats.org/officeDocument/2006/relationships/font" Target="fonts/Roboto-bold.fntdata"/><Relationship Id="rId15" Type="http://schemas.openxmlformats.org/officeDocument/2006/relationships/slide" Target="slides/slide7.xml"/><Relationship Id="rId110" Type="http://schemas.openxmlformats.org/officeDocument/2006/relationships/font" Target="fonts/MontserratExtraBold-boldItalic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OpenSans-boldItalic.fntdata"/><Relationship Id="rId18" Type="http://schemas.openxmlformats.org/officeDocument/2006/relationships/slide" Target="slides/slide10.xml"/><Relationship Id="rId113" Type="http://schemas.openxmlformats.org/officeDocument/2006/relationships/font" Target="fonts/OpenSans-italic.fntdata"/><Relationship Id="rId112" Type="http://schemas.openxmlformats.org/officeDocument/2006/relationships/font" Target="fonts/OpenSans-bold.fntdata"/><Relationship Id="rId111" Type="http://schemas.openxmlformats.org/officeDocument/2006/relationships/font" Target="fonts/OpenSans-regular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font" Target="fonts/MontserratSemiBold-bold.fntdata"/><Relationship Id="rId87" Type="http://schemas.openxmlformats.org/officeDocument/2006/relationships/font" Target="fonts/MontserratSemiBold-regular.fntdata"/><Relationship Id="rId89" Type="http://schemas.openxmlformats.org/officeDocument/2006/relationships/font" Target="fonts/MontserratSemiBold-italic.fntdata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70dd1bee_1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70dd1b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bb39ee6b6_0_10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bb39ee6b6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73460443d_0_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73460443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5bed6db8b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5bed6db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c33b591d6_0_17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c33b59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c33b591d6_0_1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c33b591d6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8c33b591d6_0_2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8c33b591d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478090bc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478090bc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33b591d6_0_2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33b591d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c33b591d6_0_2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c33b591d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8c33b591d6_0_29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8c33b591d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bb39ee6b6_0_8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bb39ee6b6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8c33b591d6_0_3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8c33b591d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c33b591d6_0_3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c33b591d6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5bed6db8b_0_1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5bed6db8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6b5fb224_1_1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6b5fb224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7f2d5e2f3_0_185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7f2d5e2f3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c33b591d6_0_4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8c33b591d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c33b591d6_0_4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c33b591d6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d95005f68_0_5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8d95005f6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8d95005f68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8d95005f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bb39ee6b6_0_4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8bb39ee6b6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b39ee6b6_0_99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b39ee6b6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8d95005f68_0_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8d95005f6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d95005f68_0_10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8d95005f6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d95005f68_0_1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d95005f6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d95005f68_0_1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d95005f6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d95005f68_0_2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d95005f6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8d95005f68_0_2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8d95005f68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d95005f68_0_19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8d95005f6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d95005f68_0_28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8d95005f68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8d95005f68_0_3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8d95005f68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d95005f68_0_3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8d95005f6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c33b591d6_0_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c33b591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7829d3533a_3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7829d3533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81419c169_0_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81419c16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781419c169_0_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781419c16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7f36544376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7f365443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7f2d5e2f3_0_19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87f2d5e2f3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f2d5e2f3_0_19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f2d5e2f3_0_1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8bb39ee6b6_0_10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8bb39ee6b6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c5d965b63_0_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c5d965b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c5d965b63_0_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c5d965b6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8c5d965b63_0_1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8c5d965b6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33b591d6_0_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33b591d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c5d965b63_0_1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c5d965b6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5d965b63_0_17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5d965b6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c5d965b63_0_1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c5d965b6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8c5d965b63_0_2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8c5d965b6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f2d5e2f3_0_19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f2d5e2f3_0_1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87f2d5e2f3_0_19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87f2d5e2f3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75f469a67e_0_8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75f469a67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81419c169_0_1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81419c16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6c9b470196_0_2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6c9b470196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781419c169_0_16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781419c16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c33b591d6_0_8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c33b591d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70dd1bee_2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70dd1b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13b96a70b6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2" name="Google Shape;1392;g13b96a70b6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3b96a70b6e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g13b96a70b6e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3b96a70b6e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g13b96a70b6e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3b96a70b6e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g13b96a70b6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3b96a70b6e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g13b96a70b6e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13b96a70b6e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g13b96a70b6e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b96a70b6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6" name="Google Shape;1446;g13b96a70b6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13b96a70b6e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6" name="Google Shape;1456;g13b96a70b6e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3b96a70b6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7" name="Google Shape;1467;g13b96a70b6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c33b591d6_0_1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c33b591d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13b96a70b6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3" name="Google Shape;1473;g13b96a70b6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13b96a70b6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0" name="Google Shape;1490;g13b96a70b6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13b96a70b6e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g13b96a70b6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3b96a70b6e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2" name="Google Shape;1512;g13b96a70b6e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3b96a70b6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4" name="Google Shape;1524;g13b96a70b6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3b96a70b6e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2" name="Google Shape;1532;g13b96a70b6e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13b96a70b6e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8" name="Google Shape;1538;g13b96a70b6e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13b96a70b6e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3" name="Google Shape;1553;g13b96a70b6e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13b96a70b6e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g13b96a70b6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c33b591d6_0_10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c33b591d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c33b591d6_0_1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c33b591d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1">
  <p:cSld name="CUSTOM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80">
          <p15:clr>
            <a:schemeClr val="accent4"/>
          </p15:clr>
        </p15:guide>
        <p15:guide id="2" orient="horz" pos="1620">
          <p15:clr>
            <a:schemeClr val="accent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">
  <p:cSld name="CUSTOM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">
  <p:cSld name="CUSTOM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_2 1 1">
  <p:cSld name="CUSTOM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екст 2">
  <p:cSld name="TITLE_AND_BODY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4775425" y="323825"/>
            <a:ext cx="36735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5062087" y="1988175"/>
            <a:ext cx="3770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" name="Google Shape;70;p22"/>
          <p:cNvSpPr/>
          <p:nvPr/>
        </p:nvSpPr>
        <p:spPr>
          <a:xfrm>
            <a:off x="180000" y="193500"/>
            <a:ext cx="8784000" cy="475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" name="Google Shape;71;p22"/>
          <p:cNvSpPr txBox="1"/>
          <p:nvPr>
            <p:ph type="title"/>
          </p:nvPr>
        </p:nvSpPr>
        <p:spPr>
          <a:xfrm>
            <a:off x="622450" y="357100"/>
            <a:ext cx="611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 SemiBold"/>
              <a:buNone/>
              <a:defRPr sz="2800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" type="body"/>
          </p:nvPr>
        </p:nvSpPr>
        <p:spPr>
          <a:xfrm>
            <a:off x="634825" y="1045100"/>
            <a:ext cx="61116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 SemiBold"/>
              <a:buChar char="▶"/>
              <a:defRPr sz="140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3429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▸"/>
              <a:defRPr sz="12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Roboto Light"/>
              <a:buChar char="▹"/>
              <a:defRPr sz="1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Roboto Light"/>
              <a:buChar char="▸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794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Roboto Light"/>
              <a:buChar char="▹"/>
              <a:defRPr sz="800"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730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Font typeface="Montserrat SemiBold"/>
              <a:buChar char="▸"/>
              <a:defRPr sz="7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667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▹"/>
              <a:defRPr sz="600"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2667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2667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Font typeface="Roboto Light"/>
              <a:buChar char="▸"/>
              <a:defRPr sz="6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8895248" y="4944600"/>
            <a:ext cx="248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2"/>
          <p:cNvSpPr txBox="1"/>
          <p:nvPr/>
        </p:nvSpPr>
        <p:spPr>
          <a:xfrm>
            <a:off x="175400" y="4944600"/>
            <a:ext cx="88647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2018 © Алгоритмика</a:t>
            </a:r>
            <a:endParaRPr b="0" i="0" sz="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5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4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2921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6pPr>
            <a:lvl7pPr indent="-2921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•"/>
              <a:defRPr/>
            </a:lvl7pPr>
            <a:lvl8pPr indent="-2857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/>
          <p:nvPr>
            <p:ph type="title"/>
          </p:nvPr>
        </p:nvSpPr>
        <p:spPr>
          <a:xfrm>
            <a:off x="360000" y="323825"/>
            <a:ext cx="4143000" cy="15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52755" y="1988175"/>
            <a:ext cx="38502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5"/>
          <p:cNvSpPr txBox="1"/>
          <p:nvPr>
            <p:ph idx="12" type="sldNum"/>
          </p:nvPr>
        </p:nvSpPr>
        <p:spPr>
          <a:xfrm>
            <a:off x="8283608" y="47007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Работа на платформе»">
  <p:cSld name="CUSTOM_1_1_1_1_1_1_1_1_1_1_3_1_1_4_4_1_1_1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7" name="Google Shape;97;p27"/>
          <p:cNvPicPr preferRelativeResize="0"/>
          <p:nvPr/>
        </p:nvPicPr>
        <p:blipFill rotWithShape="1">
          <a:blip r:embed="rId3">
            <a:alphaModFix/>
          </a:blip>
          <a:srcRect b="0" l="0" r="-8260" t="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">
  <p:cSld name="CUSTOM_1_1_1_1_1_1_1_1_1_1_3_1_1_4_1_1_1_2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Май 2021">
  <p:cSld name="CUSTOM_1_1_1_1_1_1_1_1_1_1_3_1_1_4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 b="0" i="0" sz="14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4" name="Google Shape;10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9"/>
          <p:cNvSpPr txBox="1"/>
          <p:nvPr>
            <p:ph idx="1" type="subTitle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29"/>
          <p:cNvSpPr txBox="1"/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овторение»">
  <p:cSld name="CUSTOM_1_1_1_1_1_1_1_1_1_1_3_1_1_4_4">
    <p:bg>
      <p:bgPr>
        <a:solidFill>
          <a:schemeClr val="accen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0"/>
          <p:cNvPicPr preferRelativeResize="0"/>
          <p:nvPr/>
        </p:nvPicPr>
        <p:blipFill rotWithShape="1">
          <a:blip r:embed="rId3">
            <a:alphaModFix/>
          </a:blip>
          <a:srcRect b="-1899" l="0" r="-8236" t="1900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30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Новая тема»">
  <p:cSld name="CUSTOM_1_1_1_1_1_1_1_1_1_1_3_1_1_4_4_1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1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1" name="Google Shape;121;p31"/>
          <p:cNvPicPr preferRelativeResize="0"/>
          <p:nvPr/>
        </p:nvPicPr>
        <p:blipFill rotWithShape="1">
          <a:blip r:embed="rId3">
            <a:alphaModFix/>
          </a:blip>
          <a:srcRect b="-59" l="-11184" r="-21335" t="60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Обсуждение»">
  <p:cSld name="CUSTOM_1_1_1_1_1_1_1_1_1_1_3_1_1_4_4_1_1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2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2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32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28" name="Google Shape;128;p32"/>
          <p:cNvPicPr preferRelativeResize="0"/>
          <p:nvPr/>
        </p:nvPicPr>
        <p:blipFill rotWithShape="1">
          <a:blip r:embed="rId3">
            <a:alphaModFix/>
          </a:blip>
          <a:srcRect b="0" l="0" r="-33743" t="-2827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Групповая работа»">
  <p:cSld name="CUSTOM_1_1_1_1_1_1_1_1_1_1_3_1_1_4_4_1_1_1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Перерыв»">
  <p:cSld name="CUSTOM_1_1_1_1_1_1_1_1_1_1_3_1_1_4_4_1_1_1_1_1">
    <p:bg>
      <p:bgPr>
        <a:solidFill>
          <a:schemeClr val="accent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1" name="Google Shape;141;p34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-5793" r="-4350" t="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Физкультминутка»">
  <p:cSld name="CUSTOM_1_1_1_1_1_1_1_1_1_1_3_1_1_4_4_1_1_1_1_1_1">
    <p:bg>
      <p:bgPr>
        <a:solidFill>
          <a:schemeClr val="accent6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3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49" name="Google Shape;14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Завершение урока»">
  <p:cSld name="CUSTOM_1_1_1_1_1_1_1_1_1_1_3_1_1_4_4_1_1_1_1_1_1_1"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6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56" name="Google Shape;1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 «Демонстрация работы»">
  <p:cSld name="CUSTOM_1_1_1_1_1_1_1_1_1_1_3_1_1_4_4_1_1_1_1_1_1_1_1">
    <p:bg>
      <p:bgPr>
        <a:solidFill>
          <a:srgbClr val="C291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7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37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63" name="Google Shape;163;p37"/>
          <p:cNvPicPr preferRelativeResize="0"/>
          <p:nvPr/>
        </p:nvPicPr>
        <p:blipFill rotWithShape="1">
          <a:blip r:embed="rId3">
            <a:alphaModFix/>
          </a:blip>
          <a:srcRect b="-6398" l="-3199" r="0" t="3865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May 2021">
  <p:cSld name="CUSTOM_1_1_1_1_1_1_1_1_1_1_3_1_1_4_3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">
  <p:cSld name="CUSTOM_1_1_1_1_1_1_1_1_1_1_3_1_1_4_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39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торение. Заголовок. Текст.">
  <p:cSld name="CUSTOM_1_1_1_1_1_1_1_1_1_1_3_1_1_4_2_1"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-1899" l="0" r="-8236" t="1900"/>
          <a:stretch/>
        </p:blipFill>
        <p:spPr>
          <a:xfrm>
            <a:off x="8164675" y="4465534"/>
            <a:ext cx="675840" cy="5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0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4" name="Google Shape;174;p40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">
  <p:cSld name="CUSTOM_1_1_1_1_1_1_1_1_1_1_3_1_1_4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суждение. Заголовок. Текст.">
  <p:cSld name="CUSTOM_1_1_1_1_1_1_1_1_1_1_3_1_1_4_1_1_2"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 rotWithShape="1">
          <a:blip r:embed="rId2">
            <a:alphaModFix/>
          </a:blip>
          <a:srcRect b="0" l="0" r="-33743" t="-2827"/>
          <a:stretch/>
        </p:blipFill>
        <p:spPr>
          <a:xfrm>
            <a:off x="8326428" y="4465151"/>
            <a:ext cx="696338" cy="5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3" name="Google Shape;183;p4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4" name="Google Shape;184;p42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">
  <p:cSld name="CUSTOM_1_1_1_1_1_1_1_1_1_1_3_1_1_4_1_1_1"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3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43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ая тема. Заголовок. Текст.">
  <p:cSld name="CUSTOM_1_1_1_1_1_1_1_1_1_1_3_1_1_4_1_1_1_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44"/>
          <p:cNvPicPr preferRelativeResize="0"/>
          <p:nvPr/>
        </p:nvPicPr>
        <p:blipFill rotWithShape="1">
          <a:blip r:embed="rId2">
            <a:alphaModFix/>
          </a:blip>
          <a:srcRect b="-1306" l="-12762" r="-44222" t="-10338"/>
          <a:stretch/>
        </p:blipFill>
        <p:spPr>
          <a:xfrm>
            <a:off x="8201775" y="4388625"/>
            <a:ext cx="818001" cy="65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44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94" name="Google Shape;194;p44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та на платформе. Заголовок. Текст.">
  <p:cSld name="CUSTOM_1_1_1_1_1_1_1_1_1_1_3_1_1_4_1_1_1_2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45"/>
          <p:cNvPicPr preferRelativeResize="0"/>
          <p:nvPr/>
        </p:nvPicPr>
        <p:blipFill rotWithShape="1">
          <a:blip r:embed="rId2">
            <a:alphaModFix/>
          </a:blip>
          <a:srcRect b="440" l="0" r="-17813" t="-440"/>
          <a:stretch/>
        </p:blipFill>
        <p:spPr>
          <a:xfrm>
            <a:off x="8109665" y="4422100"/>
            <a:ext cx="796124" cy="6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5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9" name="Google Shape;199;p45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0" name="Google Shape;200;p45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">
  <p:cSld name="CUSTOM_1_1_1_1_1_1_1_1_1_1_3_1_1_4_1_1_1_1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6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вершение урока. Заголовок. Текст.">
  <p:cSld name="CUSTOM_1_1_1_1_1_1_1_1_1_1_3_1_1_4_1_1_1_1_2"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7"/>
          <p:cNvPicPr preferRelativeResize="0"/>
          <p:nvPr/>
        </p:nvPicPr>
        <p:blipFill rotWithShape="1">
          <a:blip r:embed="rId2">
            <a:alphaModFix/>
          </a:blip>
          <a:srcRect b="0" l="300" r="-300" t="0"/>
          <a:stretch/>
        </p:blipFill>
        <p:spPr>
          <a:xfrm>
            <a:off x="7863248" y="4465175"/>
            <a:ext cx="991301" cy="577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7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9" name="Google Shape;209;p47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0" name="Google Shape;210;p47"/>
          <p:cNvSpPr txBox="1"/>
          <p:nvPr>
            <p:ph idx="2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. Заголовок. Текст.">
  <p:cSld name="CUSTOM_1_1_1_1_1_1_1_1_1_1_3_1_1_4_1_1_1_1_1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4" name="Google Shape;214;p48"/>
          <p:cNvPicPr preferRelativeResize="0"/>
          <p:nvPr/>
        </p:nvPicPr>
        <p:blipFill rotWithShape="1">
          <a:blip r:embed="rId2">
            <a:alphaModFix/>
          </a:blip>
          <a:srcRect b="-714" l="-28329" r="-21483" t="-7557"/>
          <a:stretch/>
        </p:blipFill>
        <p:spPr>
          <a:xfrm>
            <a:off x="7948809" y="4394450"/>
            <a:ext cx="1129024" cy="644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8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изкультминутка">
  <p:cSld name="CUSTOM_1_1_1_1_1_1_1_1_1_1_3_1_1_4_1_1_1_1_1_2"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9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b="0" i="0" sz="1200" u="none" cap="none" strike="noStrike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0" name="Google Shape;220;p49"/>
          <p:cNvPicPr preferRelativeResize="0"/>
          <p:nvPr/>
        </p:nvPicPr>
        <p:blipFill rotWithShape="1">
          <a:blip r:embed="rId2">
            <a:alphaModFix/>
          </a:blip>
          <a:srcRect b="0" l="-5793" r="-4350" t="0"/>
          <a:stretch/>
        </p:blipFill>
        <p:spPr>
          <a:xfrm>
            <a:off x="8232112" y="4422325"/>
            <a:ext cx="722625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нстрация работы в редакторе">
  <p:cSld name="CUSTOM_1_1_1_1_1_1_1_1_1_1_3_1_1_4_1_1_1_1_1_2_1"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50"/>
          <p:cNvPicPr preferRelativeResize="0"/>
          <p:nvPr/>
        </p:nvPicPr>
        <p:blipFill rotWithShape="1">
          <a:blip r:embed="rId2">
            <a:alphaModFix/>
          </a:blip>
          <a:srcRect b="-6398" l="-3199" r="0" t="3865"/>
          <a:stretch/>
        </p:blipFill>
        <p:spPr>
          <a:xfrm>
            <a:off x="8271116" y="4449368"/>
            <a:ext cx="596300" cy="56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">
  <p:cSld name="CUSTOM_1_1_1_1_1_1_1_1_1_1_3_1_1_4_1_1_1_1_1_1"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упповая работа. Заголовок. Текст.">
  <p:cSld name="CUSTOM_1_1_1_1_1_1_1_1_1_1_3_1_1_4_1_1_1_1_1_1_1"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2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Групповая работа</a:t>
            </a:r>
            <a:endParaRPr b="0" i="0" sz="1200" u="none" cap="none" strike="noStrike">
              <a:solidFill>
                <a:schemeClr val="lt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2" name="Google Shape;232;p52"/>
          <p:cNvPicPr preferRelativeResize="0"/>
          <p:nvPr/>
        </p:nvPicPr>
        <p:blipFill rotWithShape="1">
          <a:blip r:embed="rId2">
            <a:alphaModFix/>
          </a:blip>
          <a:srcRect b="0" l="-3857" r="-3289" t="-1646"/>
          <a:stretch/>
        </p:blipFill>
        <p:spPr>
          <a:xfrm>
            <a:off x="7875725" y="4452003"/>
            <a:ext cx="1028250" cy="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2"/>
          <p:cNvSpPr txBox="1"/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4" name="Google Shape;234;p52"/>
          <p:cNvSpPr txBox="1"/>
          <p:nvPr>
            <p:ph idx="1" type="body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39" name="Google Shape;23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chemeClr val="accent3"/>
          </p15:clr>
        </p15:guide>
        <p15:guide id="2" orient="horz" pos="227">
          <p15:clr>
            <a:schemeClr val="accent3"/>
          </p15:clr>
        </p15:guide>
        <p15:guide id="3" orient="horz" pos="3013">
          <p15:clr>
            <a:schemeClr val="accent3"/>
          </p15:clr>
        </p15:guide>
        <p15:guide id="4" pos="5533">
          <p15:clr>
            <a:schemeClr val="accent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26"/>
          <p:cNvSpPr txBox="1"/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Black"/>
              <a:buNone/>
              <a:defRPr b="0" i="0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6"/>
          <p:cNvSpPr txBox="1"/>
          <p:nvPr>
            <p:ph idx="1" type="body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○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■"/>
              <a:defRPr b="0" i="0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4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7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49.png"/><Relationship Id="rId5" Type="http://schemas.openxmlformats.org/officeDocument/2006/relationships/hyperlink" Target="https://backoffice.algoritmika.org/task-preview/12181?track=1&amp;position=1" TargetMode="External"/><Relationship Id="rId6" Type="http://schemas.openxmlformats.org/officeDocument/2006/relationships/hyperlink" Target="https://lms.alg.academy/task-preview/12181?track=1&amp;position=1" TargetMode="External"/><Relationship Id="rId7" Type="http://schemas.openxmlformats.org/officeDocument/2006/relationships/image" Target="../media/image26.png"/><Relationship Id="rId8" Type="http://schemas.openxmlformats.org/officeDocument/2006/relationships/image" Target="../media/image51.png"/><Relationship Id="rId10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4.jp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7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7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Relationship Id="rId4" Type="http://schemas.openxmlformats.org/officeDocument/2006/relationships/image" Target="../media/image89.png"/><Relationship Id="rId9" Type="http://schemas.openxmlformats.org/officeDocument/2006/relationships/image" Target="../media/image51.png"/><Relationship Id="rId5" Type="http://schemas.openxmlformats.org/officeDocument/2006/relationships/hyperlink" Target="https://backoffice.algoritmika.org/task-preview/12182?track=1&amp;position=1" TargetMode="External"/><Relationship Id="rId6" Type="http://schemas.openxmlformats.org/officeDocument/2006/relationships/hyperlink" Target="https://lms.alg.academy/task-preview/12182?track=1&amp;position=1" TargetMode="External"/><Relationship Id="rId7" Type="http://schemas.openxmlformats.org/officeDocument/2006/relationships/hyperlink" Target="https://lms.alg.academy/task-preview/12182?track=1&amp;position=1" TargetMode="External"/><Relationship Id="rId8" Type="http://schemas.openxmlformats.org/officeDocument/2006/relationships/image" Target="../media/image26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58.png"/><Relationship Id="rId5" Type="http://schemas.openxmlformats.org/officeDocument/2006/relationships/image" Target="../media/image42.jpg"/><Relationship Id="rId6" Type="http://schemas.openxmlformats.org/officeDocument/2006/relationships/image" Target="../media/image8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Relationship Id="rId4" Type="http://schemas.openxmlformats.org/officeDocument/2006/relationships/image" Target="../media/image58.png"/><Relationship Id="rId5" Type="http://schemas.openxmlformats.org/officeDocument/2006/relationships/image" Target="../media/image8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58.png"/><Relationship Id="rId5" Type="http://schemas.openxmlformats.org/officeDocument/2006/relationships/image" Target="../media/image8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38.jpg"/><Relationship Id="rId5" Type="http://schemas.openxmlformats.org/officeDocument/2006/relationships/image" Target="../media/image26.png"/><Relationship Id="rId6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Relationship Id="rId4" Type="http://schemas.openxmlformats.org/officeDocument/2006/relationships/image" Target="../media/image64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9.png"/><Relationship Id="rId4" Type="http://schemas.openxmlformats.org/officeDocument/2006/relationships/image" Target="../media/image67.png"/><Relationship Id="rId5" Type="http://schemas.openxmlformats.org/officeDocument/2006/relationships/image" Target="../media/image81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Relationship Id="rId5" Type="http://schemas.openxmlformats.org/officeDocument/2006/relationships/image" Target="../media/image82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5.png"/><Relationship Id="rId4" Type="http://schemas.openxmlformats.org/officeDocument/2006/relationships/image" Target="../media/image70.jpg"/><Relationship Id="rId5" Type="http://schemas.openxmlformats.org/officeDocument/2006/relationships/image" Target="../media/image78.png"/><Relationship Id="rId6" Type="http://schemas.openxmlformats.org/officeDocument/2006/relationships/image" Target="../media/image8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7.png"/><Relationship Id="rId4" Type="http://schemas.openxmlformats.org/officeDocument/2006/relationships/image" Target="../media/image72.png"/><Relationship Id="rId5" Type="http://schemas.openxmlformats.org/officeDocument/2006/relationships/image" Target="../media/image9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2.png"/><Relationship Id="rId4" Type="http://schemas.openxmlformats.org/officeDocument/2006/relationships/image" Target="../media/image8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5"/>
          <p:cNvSpPr txBox="1"/>
          <p:nvPr/>
        </p:nvSpPr>
        <p:spPr>
          <a:xfrm>
            <a:off x="360000" y="1820080"/>
            <a:ext cx="42120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3.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55"/>
          <p:cNvSpPr txBox="1"/>
          <p:nvPr/>
        </p:nvSpPr>
        <p:spPr>
          <a:xfrm>
            <a:off x="152400" y="-713876"/>
            <a:ext cx="8424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Dictionaries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6" name="Google Shape;2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88" y="360000"/>
            <a:ext cx="1496723" cy="3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5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360000"/>
            <a:ext cx="3053750" cy="6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5"/>
          <p:cNvSpPr txBox="1"/>
          <p:nvPr/>
        </p:nvSpPr>
        <p:spPr>
          <a:xfrm>
            <a:off x="905400" y="2449750"/>
            <a:ext cx="5432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Dictionary</a:t>
            </a:r>
            <a:endParaRPr sz="42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/>
        </p:nvSpPr>
        <p:spPr>
          <a:xfrm>
            <a:off x="360000" y="175175"/>
            <a:ext cx="7065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The goal of the work day is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99" name="Google Shape;399;p6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00" name="Google Shape;400;p6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6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4"/>
          <p:cNvSpPr txBox="1"/>
          <p:nvPr/>
        </p:nvSpPr>
        <p:spPr>
          <a:xfrm>
            <a:off x="403075" y="2255725"/>
            <a:ext cx="70653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Today you will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09" name="Google Shape;409;p64"/>
          <p:cNvSpPr txBox="1"/>
          <p:nvPr/>
        </p:nvSpPr>
        <p:spPr>
          <a:xfrm>
            <a:off x="728375" y="672350"/>
            <a:ext cx="63507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to study a new data structure, dictionaries, and use it to fulfill an order to digitize the catalog of a school library.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64"/>
          <p:cNvSpPr txBox="1"/>
          <p:nvPr/>
        </p:nvSpPr>
        <p:spPr>
          <a:xfrm>
            <a:off x="784400" y="2801475"/>
            <a:ext cx="6208200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go through another stage of qualifications for the position of a Python developer;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program a digital book catalog;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learn a new 	 and apply it in the implementation of the new order.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64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900" y="1647000"/>
            <a:ext cx="1954200" cy="18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5"/>
          <p:cNvSpPr txBox="1"/>
          <p:nvPr/>
        </p:nvSpPr>
        <p:spPr>
          <a:xfrm>
            <a:off x="348850" y="13558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</a:t>
            </a:r>
            <a:endParaRPr sz="37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21" name="Google Shape;421;p65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 txBox="1"/>
          <p:nvPr/>
        </p:nvSpPr>
        <p:spPr>
          <a:xfrm>
            <a:off x="360000" y="175175"/>
            <a:ext cx="7248900" cy="38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accent2"/>
                </a:solidFill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Demonstrate your knowledge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of lists and methods of </a:t>
            </a:r>
            <a:r>
              <a:rPr lang="en" sz="30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working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with them.</a:t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27" name="Google Shape;427;p6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28" name="Google Shape;428;p6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6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1" name="Google Shape;4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6"/>
          <p:cNvPicPr preferRelativeResize="0"/>
          <p:nvPr/>
        </p:nvPicPr>
        <p:blipFill rotWithShape="1">
          <a:blip r:embed="rId5">
            <a:alphaModFix/>
          </a:blip>
          <a:srcRect b="0" l="48617" r="0" t="0"/>
          <a:stretch/>
        </p:blipFill>
        <p:spPr>
          <a:xfrm>
            <a:off x="6125876" y="991937"/>
            <a:ext cx="1436876" cy="390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/>
        </p:nvSpPr>
        <p:spPr>
          <a:xfrm>
            <a:off x="360000" y="175175"/>
            <a:ext cx="72264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is a </a:t>
            </a:r>
            <a:r>
              <a:rPr lang="en" sz="30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list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? 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30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create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a list?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How do we </a:t>
            </a:r>
            <a:r>
              <a:rPr lang="en" sz="3000" u="sng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get an item</a:t>
            </a: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from a list?</a:t>
            </a:r>
            <a:endParaRPr sz="3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30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41" name="Google Shape;441;p6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42" name="Google Shape;442;p6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67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6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54" name="Google Shape;454;p6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68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7" name="Google Shape;4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6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8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list</a:t>
            </a: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is a structure for the ordered storage of data of different types</a:t>
            </a:r>
            <a:r>
              <a:rPr lang="en" sz="2100">
                <a:latin typeface="Montserrat ExtraBold"/>
                <a:ea typeface="Montserrat ExtraBold"/>
                <a:cs typeface="Montserrat ExtraBold"/>
                <a:sym typeface="Montserrat ExtraBold"/>
              </a:rPr>
              <a:t>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62" name="Google Shape;462;p68"/>
          <p:cNvSpPr txBox="1"/>
          <p:nvPr/>
        </p:nvSpPr>
        <p:spPr>
          <a:xfrm>
            <a:off x="342350" y="1886975"/>
            <a:ext cx="65493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results = [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181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181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160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178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171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179</a:t>
            </a:r>
            <a:r>
              <a:rPr lang="en" sz="19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9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165</a:t>
            </a:r>
            <a:r>
              <a:rPr lang="en" sz="19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9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463" name="Google Shape;463;p68"/>
          <p:cNvGraphicFramePr/>
          <p:nvPr/>
        </p:nvGraphicFramePr>
        <p:xfrm>
          <a:off x="1777038" y="249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667275"/>
                <a:gridCol w="667275"/>
                <a:gridCol w="667275"/>
                <a:gridCol w="667275"/>
                <a:gridCol w="667275"/>
                <a:gridCol w="667275"/>
                <a:gridCol w="667275"/>
              </a:tblGrid>
              <a:tr h="34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0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1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4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5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464" name="Google Shape;464;p68"/>
          <p:cNvSpPr txBox="1"/>
          <p:nvPr/>
        </p:nvSpPr>
        <p:spPr>
          <a:xfrm>
            <a:off x="360000" y="3542800"/>
            <a:ext cx="418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‘Best result:’</a:t>
            </a:r>
            <a:r>
              <a:rPr lang="en" sz="16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results[</a:t>
            </a:r>
            <a:r>
              <a:rPr lang="en" sz="16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rgbClr val="00000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5" name="Google Shape;465;p68"/>
          <p:cNvSpPr txBox="1"/>
          <p:nvPr/>
        </p:nvSpPr>
        <p:spPr>
          <a:xfrm>
            <a:off x="5061501" y="3543225"/>
            <a:ext cx="29424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Best result</a:t>
            </a:r>
            <a:r>
              <a:rPr lang="en" sz="1600">
                <a:solidFill>
                  <a:srgbClr val="000000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: 181</a:t>
            </a:r>
            <a:endParaRPr sz="1600"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2588550" y="4473600"/>
            <a:ext cx="2472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Getting a list item by its number (index)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7" name="Google Shape;467;p68"/>
          <p:cNvCxnSpPr/>
          <p:nvPr/>
        </p:nvCxnSpPr>
        <p:spPr>
          <a:xfrm rot="10800000">
            <a:off x="3765575" y="4047888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68"/>
          <p:cNvSpPr txBox="1"/>
          <p:nvPr/>
        </p:nvSpPr>
        <p:spPr>
          <a:xfrm>
            <a:off x="5201675" y="4473600"/>
            <a:ext cx="2472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The program displays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9" name="Google Shape;469;p68"/>
          <p:cNvCxnSpPr/>
          <p:nvPr/>
        </p:nvCxnSpPr>
        <p:spPr>
          <a:xfrm rot="10800000">
            <a:off x="6378700" y="4047888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68"/>
          <p:cNvSpPr txBox="1"/>
          <p:nvPr/>
        </p:nvSpPr>
        <p:spPr>
          <a:xfrm>
            <a:off x="1890575" y="1353350"/>
            <a:ext cx="3000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results = </a:t>
            </a:r>
            <a:r>
              <a:rPr lang="en" sz="1900">
                <a:solidFill>
                  <a:srgbClr val="1C00C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9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9"/>
          <p:cNvSpPr txBox="1"/>
          <p:nvPr/>
        </p:nvSpPr>
        <p:spPr>
          <a:xfrm>
            <a:off x="360000" y="175175"/>
            <a:ext cx="7226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Fill in the gaps with methods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and their purposes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76" name="Google Shape;476;p6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477" name="Google Shape;477;p6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69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0" name="Google Shape;4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9"/>
          <p:cNvSpPr/>
          <p:nvPr/>
        </p:nvSpPr>
        <p:spPr>
          <a:xfrm>
            <a:off x="360000" y="1833300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last name </a:t>
            </a:r>
            <a:r>
              <a:rPr lang="en">
                <a:solidFill>
                  <a:srgbClr val="A31515"/>
                </a:solidFill>
              </a:rPr>
              <a:t>‘Hudson’ </a:t>
            </a:r>
            <a:r>
              <a:rPr lang="en">
                <a:solidFill>
                  <a:schemeClr val="dk1"/>
                </a:solidFill>
              </a:rPr>
              <a:t>to the list</a:t>
            </a:r>
            <a:endParaRPr>
              <a:solidFill>
                <a:srgbClr val="A31515"/>
              </a:solidFill>
            </a:endParaRPr>
          </a:p>
        </p:txBody>
      </p:sp>
      <p:sp>
        <p:nvSpPr>
          <p:cNvPr id="485" name="Google Shape;485;p69"/>
          <p:cNvSpPr txBox="1"/>
          <p:nvPr/>
        </p:nvSpPr>
        <p:spPr>
          <a:xfrm>
            <a:off x="649925" y="991925"/>
            <a:ext cx="694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Suppose there is a list: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students = [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‘Smith’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‘Williams’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‘Holmes’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69"/>
          <p:cNvSpPr/>
          <p:nvPr/>
        </p:nvSpPr>
        <p:spPr>
          <a:xfrm>
            <a:off x="3231425" y="1833300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42"/>
                </a:solidFill>
              </a:rPr>
              <a:t>?</a:t>
            </a:r>
            <a:endParaRPr>
              <a:solidFill>
                <a:srgbClr val="FF7842"/>
              </a:solidFill>
            </a:endParaRPr>
          </a:p>
        </p:txBody>
      </p:sp>
      <p:sp>
        <p:nvSpPr>
          <p:cNvPr id="487" name="Google Shape;487;p69"/>
          <p:cNvSpPr/>
          <p:nvPr/>
        </p:nvSpPr>
        <p:spPr>
          <a:xfrm>
            <a:off x="346175" y="2570225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7842"/>
                </a:solidFill>
              </a:rPr>
              <a:t>?</a:t>
            </a:r>
            <a:endParaRPr>
              <a:solidFill>
                <a:srgbClr val="FF7842"/>
              </a:solidFill>
            </a:endParaRPr>
          </a:p>
        </p:txBody>
      </p:sp>
      <p:sp>
        <p:nvSpPr>
          <p:cNvPr id="488" name="Google Shape;488;p69"/>
          <p:cNvSpPr/>
          <p:nvPr/>
        </p:nvSpPr>
        <p:spPr>
          <a:xfrm>
            <a:off x="3154175" y="2570225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students.remove(</a:t>
            </a:r>
            <a:r>
              <a:rPr lang="en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‘Williams’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9"/>
          <p:cNvSpPr/>
          <p:nvPr/>
        </p:nvSpPr>
        <p:spPr>
          <a:xfrm>
            <a:off x="360000" y="3307150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?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490" name="Google Shape;490;p69"/>
          <p:cNvSpPr/>
          <p:nvPr/>
        </p:nvSpPr>
        <p:spPr>
          <a:xfrm>
            <a:off x="3154175" y="3307150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1515"/>
                </a:solidFill>
              </a:rPr>
              <a:t>‘Anderson’ </a:t>
            </a:r>
            <a:r>
              <a:rPr lang="en">
                <a:solidFill>
                  <a:srgbClr val="1C00C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students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1" name="Google Shape;491;p69"/>
          <p:cNvSpPr/>
          <p:nvPr/>
        </p:nvSpPr>
        <p:spPr>
          <a:xfrm>
            <a:off x="346175" y="4044075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Sort the list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alphabetically</a:t>
            </a:r>
            <a:endParaRPr/>
          </a:p>
        </p:txBody>
      </p:sp>
      <p:sp>
        <p:nvSpPr>
          <p:cNvPr id="492" name="Google Shape;492;p69"/>
          <p:cNvSpPr/>
          <p:nvPr/>
        </p:nvSpPr>
        <p:spPr>
          <a:xfrm>
            <a:off x="3154175" y="4044075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?</a:t>
            </a:r>
            <a:endParaRPr>
              <a:solidFill>
                <a:schemeClr val="accent2"/>
              </a:solidFill>
            </a:endParaRPr>
          </a:p>
        </p:txBody>
      </p:sp>
      <p:cxnSp>
        <p:nvCxnSpPr>
          <p:cNvPr id="493" name="Google Shape;493;p69"/>
          <p:cNvCxnSpPr>
            <a:stCxn id="484" idx="3"/>
            <a:endCxn id="486" idx="1"/>
          </p:cNvCxnSpPr>
          <p:nvPr/>
        </p:nvCxnSpPr>
        <p:spPr>
          <a:xfrm>
            <a:off x="2723100" y="2096700"/>
            <a:ext cx="508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69"/>
          <p:cNvCxnSpPr>
            <a:stCxn id="487" idx="3"/>
            <a:endCxn id="488" idx="1"/>
          </p:cNvCxnSpPr>
          <p:nvPr/>
        </p:nvCxnSpPr>
        <p:spPr>
          <a:xfrm>
            <a:off x="2709275" y="2833625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69"/>
          <p:cNvCxnSpPr>
            <a:stCxn id="489" idx="3"/>
            <a:endCxn id="490" idx="1"/>
          </p:cNvCxnSpPr>
          <p:nvPr/>
        </p:nvCxnSpPr>
        <p:spPr>
          <a:xfrm>
            <a:off x="2723100" y="3570550"/>
            <a:ext cx="431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69"/>
          <p:cNvCxnSpPr>
            <a:stCxn id="491" idx="3"/>
            <a:endCxn id="492" idx="1"/>
          </p:cNvCxnSpPr>
          <p:nvPr/>
        </p:nvCxnSpPr>
        <p:spPr>
          <a:xfrm>
            <a:off x="2709275" y="4307475"/>
            <a:ext cx="44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7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06" name="Google Shape;506;p7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71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9" name="Google Shape;5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1"/>
          <p:cNvSpPr/>
          <p:nvPr/>
        </p:nvSpPr>
        <p:spPr>
          <a:xfrm>
            <a:off x="360000" y="1833300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the last name </a:t>
            </a:r>
            <a:r>
              <a:rPr lang="en">
                <a:solidFill>
                  <a:srgbClr val="A31515"/>
                </a:solidFill>
              </a:rPr>
              <a:t>‘Hudson’ </a:t>
            </a:r>
            <a:r>
              <a:rPr lang="en">
                <a:solidFill>
                  <a:schemeClr val="dk1"/>
                </a:solidFill>
              </a:rPr>
              <a:t>to the list</a:t>
            </a:r>
            <a:endParaRPr/>
          </a:p>
        </p:txBody>
      </p:sp>
      <p:sp>
        <p:nvSpPr>
          <p:cNvPr id="514" name="Google Shape;514;p71"/>
          <p:cNvSpPr txBox="1"/>
          <p:nvPr/>
        </p:nvSpPr>
        <p:spPr>
          <a:xfrm>
            <a:off x="268925" y="991925"/>
            <a:ext cx="694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Suppose there is a list: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students = [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‘Smith’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‘Williams’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‘Holmes’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5" name="Google Shape;515;p71"/>
          <p:cNvSpPr/>
          <p:nvPr/>
        </p:nvSpPr>
        <p:spPr>
          <a:xfrm>
            <a:off x="3154175" y="1911263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students.append(</a:t>
            </a:r>
            <a:r>
              <a:rPr lang="en">
                <a:solidFill>
                  <a:srgbClr val="A31515"/>
                </a:solidFill>
              </a:rPr>
              <a:t>‘Hudson’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/>
          <p:nvPr/>
        </p:nvSpPr>
        <p:spPr>
          <a:xfrm>
            <a:off x="416450" y="2570225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</a:t>
            </a:r>
            <a:r>
              <a:rPr lang="en">
                <a:solidFill>
                  <a:schemeClr val="dk1"/>
                </a:solidFill>
              </a:rPr>
              <a:t>last name </a:t>
            </a:r>
            <a:r>
              <a:rPr lang="en"/>
              <a:t> </a:t>
            </a:r>
            <a:r>
              <a:rPr lang="en">
                <a:solidFill>
                  <a:srgbClr val="A31515"/>
                </a:solidFill>
              </a:rPr>
              <a:t>‘Williams’ </a:t>
            </a:r>
            <a:r>
              <a:rPr lang="en">
                <a:solidFill>
                  <a:schemeClr val="dk1"/>
                </a:solidFill>
              </a:rPr>
              <a:t>from the list</a:t>
            </a:r>
            <a:endParaRPr>
              <a:solidFill>
                <a:srgbClr val="A31515"/>
              </a:solidFill>
            </a:endParaRPr>
          </a:p>
        </p:txBody>
      </p:sp>
      <p:sp>
        <p:nvSpPr>
          <p:cNvPr id="517" name="Google Shape;517;p71"/>
          <p:cNvSpPr/>
          <p:nvPr/>
        </p:nvSpPr>
        <p:spPr>
          <a:xfrm>
            <a:off x="3154175" y="2570225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students.remove(</a:t>
            </a:r>
            <a:r>
              <a:rPr lang="en">
                <a:solidFill>
                  <a:srgbClr val="A31515"/>
                </a:solidFill>
                <a:latin typeface="Roboto"/>
                <a:ea typeface="Roboto"/>
                <a:cs typeface="Roboto"/>
                <a:sym typeface="Roboto"/>
              </a:rPr>
              <a:t>‘Williams’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8" name="Google Shape;518;p71"/>
          <p:cNvSpPr/>
          <p:nvPr/>
        </p:nvSpPr>
        <p:spPr>
          <a:xfrm>
            <a:off x="360000" y="3307150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if the last name </a:t>
            </a:r>
            <a:r>
              <a:rPr lang="en">
                <a:solidFill>
                  <a:srgbClr val="A31515"/>
                </a:solidFill>
              </a:rPr>
              <a:t>‘Anderson’ </a:t>
            </a:r>
            <a:r>
              <a:rPr lang="en">
                <a:solidFill>
                  <a:schemeClr val="dk1"/>
                </a:solidFill>
              </a:rPr>
              <a:t>is in the list</a:t>
            </a:r>
            <a:endParaRPr>
              <a:solidFill>
                <a:srgbClr val="A31515"/>
              </a:solidFill>
            </a:endParaRPr>
          </a:p>
        </p:txBody>
      </p:sp>
      <p:sp>
        <p:nvSpPr>
          <p:cNvPr id="519" name="Google Shape;519;p71"/>
          <p:cNvSpPr/>
          <p:nvPr/>
        </p:nvSpPr>
        <p:spPr>
          <a:xfrm>
            <a:off x="3154175" y="3307150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1515"/>
                </a:solidFill>
              </a:rPr>
              <a:t>‘Anderson’ </a:t>
            </a:r>
            <a:r>
              <a:rPr lang="en">
                <a:solidFill>
                  <a:srgbClr val="1C00C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students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71"/>
          <p:cNvSpPr/>
          <p:nvPr/>
        </p:nvSpPr>
        <p:spPr>
          <a:xfrm>
            <a:off x="346175" y="4044075"/>
            <a:ext cx="23631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Sort the list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alphabetically</a:t>
            </a:r>
            <a:endParaRPr/>
          </a:p>
        </p:txBody>
      </p:sp>
      <p:sp>
        <p:nvSpPr>
          <p:cNvPr id="521" name="Google Shape;521;p71"/>
          <p:cNvSpPr/>
          <p:nvPr/>
        </p:nvSpPr>
        <p:spPr>
          <a:xfrm>
            <a:off x="3154175" y="4044075"/>
            <a:ext cx="3985200" cy="52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students.sort()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71"/>
          <p:cNvSpPr txBox="1"/>
          <p:nvPr/>
        </p:nvSpPr>
        <p:spPr>
          <a:xfrm>
            <a:off x="360000" y="175175"/>
            <a:ext cx="7226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Fill in the gaps with methods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and their purposes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2"/>
          <p:cNvSpPr txBox="1"/>
          <p:nvPr/>
        </p:nvSpPr>
        <p:spPr>
          <a:xfrm>
            <a:off x="360000" y="175175"/>
            <a:ext cx="7226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the commands that were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applied to this list.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28" name="Google Shape;528;p7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29" name="Google Shape;529;p7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72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2" name="Google Shape;5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7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2"/>
          <p:cNvSpPr/>
          <p:nvPr/>
        </p:nvSpPr>
        <p:spPr>
          <a:xfrm>
            <a:off x="360000" y="1833300"/>
            <a:ext cx="2732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</a:rPr>
              <a:t>HERE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537" name="Google Shape;537;p72"/>
          <p:cNvSpPr txBox="1"/>
          <p:nvPr/>
        </p:nvSpPr>
        <p:spPr>
          <a:xfrm>
            <a:off x="268925" y="991925"/>
            <a:ext cx="694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Suppose there is a list: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marks = 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8" name="Google Shape;538;p72"/>
          <p:cNvSpPr/>
          <p:nvPr/>
        </p:nvSpPr>
        <p:spPr>
          <a:xfrm>
            <a:off x="3866025" y="1833300"/>
            <a:ext cx="32871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72"/>
          <p:cNvSpPr/>
          <p:nvPr/>
        </p:nvSpPr>
        <p:spPr>
          <a:xfrm>
            <a:off x="339300" y="2513263"/>
            <a:ext cx="2732700" cy="9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2"/>
                </a:solidFill>
              </a:rPr>
              <a:t>HERE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0" name="Google Shape;540;p72"/>
          <p:cNvSpPr/>
          <p:nvPr/>
        </p:nvSpPr>
        <p:spPr>
          <a:xfrm>
            <a:off x="3859150" y="2513263"/>
            <a:ext cx="3287100" cy="9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72"/>
          <p:cNvSpPr/>
          <p:nvPr/>
        </p:nvSpPr>
        <p:spPr>
          <a:xfrm>
            <a:off x="342713" y="3765350"/>
            <a:ext cx="2732700" cy="10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?</a:t>
            </a:r>
            <a:endParaRPr>
              <a:solidFill>
                <a:srgbClr val="0000FF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2" name="Google Shape;542;p72"/>
          <p:cNvSpPr/>
          <p:nvPr/>
        </p:nvSpPr>
        <p:spPr>
          <a:xfrm>
            <a:off x="3869538" y="3765350"/>
            <a:ext cx="3273300" cy="10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Output: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543" name="Google Shape;543;p72"/>
          <p:cNvCxnSpPr>
            <a:stCxn id="536" idx="3"/>
            <a:endCxn id="538" idx="1"/>
          </p:cNvCxnSpPr>
          <p:nvPr/>
        </p:nvCxnSpPr>
        <p:spPr>
          <a:xfrm>
            <a:off x="3092700" y="2018400"/>
            <a:ext cx="773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72"/>
          <p:cNvCxnSpPr>
            <a:stCxn id="539" idx="3"/>
            <a:endCxn id="540" idx="1"/>
          </p:cNvCxnSpPr>
          <p:nvPr/>
        </p:nvCxnSpPr>
        <p:spPr>
          <a:xfrm>
            <a:off x="3072000" y="2984413"/>
            <a:ext cx="787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72"/>
          <p:cNvCxnSpPr>
            <a:stCxn id="541" idx="3"/>
            <a:endCxn id="542" idx="1"/>
          </p:cNvCxnSpPr>
          <p:nvPr/>
        </p:nvCxnSpPr>
        <p:spPr>
          <a:xfrm>
            <a:off x="3075413" y="4274150"/>
            <a:ext cx="794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0" name="Google Shape;550;p7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51" name="Google Shape;551;p7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73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4" name="Google Shape;5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3"/>
          <p:cNvSpPr/>
          <p:nvPr/>
        </p:nvSpPr>
        <p:spPr>
          <a:xfrm>
            <a:off x="360000" y="1833300"/>
            <a:ext cx="2732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marks.sort()</a:t>
            </a:r>
            <a:endParaRPr sz="1200">
              <a:solidFill>
                <a:srgbClr val="FF7842"/>
              </a:solidFill>
            </a:endParaRPr>
          </a:p>
        </p:txBody>
      </p:sp>
      <p:sp>
        <p:nvSpPr>
          <p:cNvPr id="559" name="Google Shape;559;p73"/>
          <p:cNvSpPr txBox="1"/>
          <p:nvPr/>
        </p:nvSpPr>
        <p:spPr>
          <a:xfrm>
            <a:off x="268925" y="991925"/>
            <a:ext cx="694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Suppose there is a list: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marks = 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0" name="Google Shape;560;p73"/>
          <p:cNvSpPr/>
          <p:nvPr/>
        </p:nvSpPr>
        <p:spPr>
          <a:xfrm>
            <a:off x="5824825" y="1885525"/>
            <a:ext cx="32871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1" name="Google Shape;561;p73"/>
          <p:cNvSpPr/>
          <p:nvPr/>
        </p:nvSpPr>
        <p:spPr>
          <a:xfrm>
            <a:off x="268925" y="2548363"/>
            <a:ext cx="2732700" cy="9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marks.append(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marks.append(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</a:rPr>
              <a:t>or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marks + [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73"/>
          <p:cNvSpPr/>
          <p:nvPr/>
        </p:nvSpPr>
        <p:spPr>
          <a:xfrm>
            <a:off x="3859150" y="2513263"/>
            <a:ext cx="3287100" cy="942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73"/>
          <p:cNvSpPr/>
          <p:nvPr/>
        </p:nvSpPr>
        <p:spPr>
          <a:xfrm>
            <a:off x="418888" y="3835550"/>
            <a:ext cx="2732700" cy="10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marks: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(mark)</a:t>
            </a:r>
            <a:endParaRPr sz="1900">
              <a:solidFill>
                <a:srgbClr val="A3151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4" name="Google Shape;564;p73"/>
          <p:cNvSpPr/>
          <p:nvPr/>
        </p:nvSpPr>
        <p:spPr>
          <a:xfrm>
            <a:off x="3869538" y="3835550"/>
            <a:ext cx="3273300" cy="1017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Output: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cxnSp>
        <p:nvCxnSpPr>
          <p:cNvPr id="565" name="Google Shape;565;p73"/>
          <p:cNvCxnSpPr>
            <a:stCxn id="558" idx="3"/>
            <a:endCxn id="560" idx="1"/>
          </p:cNvCxnSpPr>
          <p:nvPr/>
        </p:nvCxnSpPr>
        <p:spPr>
          <a:xfrm>
            <a:off x="3092700" y="2018400"/>
            <a:ext cx="2732100" cy="522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73"/>
          <p:cNvCxnSpPr>
            <a:stCxn id="561" idx="3"/>
            <a:endCxn id="562" idx="1"/>
          </p:cNvCxnSpPr>
          <p:nvPr/>
        </p:nvCxnSpPr>
        <p:spPr>
          <a:xfrm flipH="1" rot="10800000">
            <a:off x="3001625" y="2984413"/>
            <a:ext cx="857400" cy="351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73"/>
          <p:cNvCxnSpPr>
            <a:stCxn id="563" idx="3"/>
            <a:endCxn id="564" idx="1"/>
          </p:cNvCxnSpPr>
          <p:nvPr/>
        </p:nvCxnSpPr>
        <p:spPr>
          <a:xfrm>
            <a:off x="3151588" y="4344350"/>
            <a:ext cx="717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73"/>
          <p:cNvSpPr txBox="1"/>
          <p:nvPr/>
        </p:nvSpPr>
        <p:spPr>
          <a:xfrm>
            <a:off x="360000" y="175175"/>
            <a:ext cx="7226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Name the commands that were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applied to this list.</a:t>
            </a:r>
            <a:endParaRPr sz="26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6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6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6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6"/>
          <p:cNvSpPr txBox="1"/>
          <p:nvPr/>
        </p:nvSpPr>
        <p:spPr>
          <a:xfrm>
            <a:off x="360000" y="994600"/>
            <a:ext cx="54327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library of the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A's for All school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59" name="Google Shape;25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7538" y="1513099"/>
            <a:ext cx="2237575" cy="211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6"/>
          <p:cNvSpPr txBox="1"/>
          <p:nvPr/>
        </p:nvSpPr>
        <p:spPr>
          <a:xfrm>
            <a:off x="360000" y="320450"/>
            <a:ext cx="5306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4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Write a program that asks for a random grades separated by spaces and displays the number of F.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74"/>
          <p:cNvSpPr txBox="1"/>
          <p:nvPr/>
        </p:nvSpPr>
        <p:spPr>
          <a:xfrm>
            <a:off x="352725" y="4338375"/>
            <a:ext cx="36591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How do we write such a program?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74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Formulate an idea for solving the problem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576" name="Google Shape;576;p7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577" name="Google Shape;577;p7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9" name="Google Shape;579;p74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0" name="Google Shape;5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5"/>
          <p:cNvSpPr txBox="1"/>
          <p:nvPr/>
        </p:nvSpPr>
        <p:spPr>
          <a:xfrm>
            <a:off x="286250" y="625700"/>
            <a:ext cx="71319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a random grades separated by spaces and displays the number of F.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403075" y="15462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Optimal solution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90" name="Google Shape;590;p75"/>
          <p:cNvSpPr txBox="1"/>
          <p:nvPr/>
        </p:nvSpPr>
        <p:spPr>
          <a:xfrm>
            <a:off x="286250" y="1344725"/>
            <a:ext cx="4105800" cy="23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 = </a:t>
            </a:r>
            <a:r>
              <a:rPr lang="en" sz="15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grades separated by spaces:'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marks_list = marks.split(</a:t>
            </a:r>
            <a:r>
              <a:rPr lang="en" sz="15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amount_f =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5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</a:t>
            </a:r>
            <a:r>
              <a:rPr lang="en" sz="15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marks_list: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5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mark == </a:t>
            </a:r>
            <a:r>
              <a:rPr lang="en" sz="15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'F'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amount_f += </a:t>
            </a:r>
            <a:r>
              <a:rPr lang="en" sz="155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5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5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'Number of F:'</a:t>
            </a: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amount_f)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[“A”,”B”....]</a:t>
            </a:r>
            <a:endParaRPr sz="155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91" name="Google Shape;591;p75"/>
          <p:cNvGrpSpPr/>
          <p:nvPr/>
        </p:nvGrpSpPr>
        <p:grpSpPr>
          <a:xfrm>
            <a:off x="7890998" y="175164"/>
            <a:ext cx="1162236" cy="4798825"/>
            <a:chOff x="4572000" y="241250"/>
            <a:chExt cx="1263300" cy="4798825"/>
          </a:xfrm>
        </p:grpSpPr>
        <p:sp>
          <p:nvSpPr>
            <p:cNvPr id="592" name="Google Shape;592;p7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75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5" name="Google Shape;59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5"/>
          <p:cNvSpPr txBox="1"/>
          <p:nvPr/>
        </p:nvSpPr>
        <p:spPr>
          <a:xfrm>
            <a:off x="286250" y="4168038"/>
            <a:ext cx="3459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marks_list = marks.</a:t>
            </a:r>
            <a:r>
              <a:rPr lang="en" sz="1600">
                <a:solidFill>
                  <a:srgbClr val="000000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" sz="1600"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plit</a:t>
            </a: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A31515"/>
                </a:solidFill>
                <a:highlight>
                  <a:srgbClr val="FFFFFE"/>
                </a:highlight>
                <a:latin typeface="Roboto"/>
                <a:ea typeface="Roboto"/>
                <a:cs typeface="Roboto"/>
                <a:sym typeface="Roboto"/>
              </a:rPr>
              <a:t>‘ ’</a:t>
            </a:r>
            <a:r>
              <a:rPr lang="en" sz="1600"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/>
          </a:p>
        </p:txBody>
      </p:sp>
      <p:sp>
        <p:nvSpPr>
          <p:cNvPr id="600" name="Google Shape;600;p75"/>
          <p:cNvSpPr txBox="1"/>
          <p:nvPr/>
        </p:nvSpPr>
        <p:spPr>
          <a:xfrm>
            <a:off x="4297575" y="4008300"/>
            <a:ext cx="3597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is a method that splits a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string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into parts according to a specified separator. A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list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made from the those parts.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1" name="Google Shape;601;p75"/>
          <p:cNvCxnSpPr/>
          <p:nvPr/>
        </p:nvCxnSpPr>
        <p:spPr>
          <a:xfrm>
            <a:off x="3645913" y="4372613"/>
            <a:ext cx="3924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02" name="Google Shape;60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188" y="1319775"/>
            <a:ext cx="3397075" cy="18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6"/>
          <p:cNvSpPr txBox="1"/>
          <p:nvPr/>
        </p:nvSpPr>
        <p:spPr>
          <a:xfrm>
            <a:off x="360000" y="175175"/>
            <a:ext cx="70995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Qualifications confirmed!</a:t>
            </a:r>
            <a:endParaRPr sz="3000">
              <a:solidFill>
                <a:schemeClr val="dk1"/>
              </a:solidFill>
              <a:highlight>
                <a:schemeClr val="lt1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608" name="Google Shape;608;p7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09" name="Google Shape;609;p7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76"/>
          <p:cNvSpPr txBox="1"/>
          <p:nvPr/>
        </p:nvSpPr>
        <p:spPr>
          <a:xfrm rot="-5400000">
            <a:off x="6478575" y="2410775"/>
            <a:ext cx="34932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Qualifications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2" name="Google Shape;61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7923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4800" y="162550"/>
            <a:ext cx="1162225" cy="1099934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6"/>
          <p:cNvSpPr txBox="1"/>
          <p:nvPr/>
        </p:nvSpPr>
        <p:spPr>
          <a:xfrm>
            <a:off x="294850" y="825650"/>
            <a:ext cx="53814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Great, you are ready for brainstorming and completing your work tasks!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7" name="Google Shape;617;p76"/>
          <p:cNvPicPr preferRelativeResize="0"/>
          <p:nvPr/>
        </p:nvPicPr>
        <p:blipFill rotWithShape="1">
          <a:blip r:embed="rId5">
            <a:alphaModFix/>
          </a:blip>
          <a:srcRect b="0" l="45124" r="0" t="0"/>
          <a:stretch/>
        </p:blipFill>
        <p:spPr>
          <a:xfrm>
            <a:off x="5922725" y="991925"/>
            <a:ext cx="1633048" cy="3904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5" name="Google Shape;62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7"/>
          <p:cNvSpPr txBox="1"/>
          <p:nvPr/>
        </p:nvSpPr>
        <p:spPr>
          <a:xfrm>
            <a:off x="366150" y="14505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library of the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A's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for All school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7" name="Google Shape;627;p77"/>
          <p:cNvSpPr txBox="1"/>
          <p:nvPr/>
        </p:nvSpPr>
        <p:spPr>
          <a:xfrm>
            <a:off x="360000" y="95789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28" name="Google Shape;628;p77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3. Dictionaries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7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34" name="Google Shape;634;p7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8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46" name="Google Shape;646;p78"/>
          <p:cNvSpPr txBox="1"/>
          <p:nvPr/>
        </p:nvSpPr>
        <p:spPr>
          <a:xfrm>
            <a:off x="352725" y="677425"/>
            <a:ext cx="69414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In general, all the tasks for the library come down to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organizing the storage of pairs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of the following items: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book — author,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— location,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school subject — textbooks,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genre — writers, etc.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Library readers should be able to do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get a book recommendation by genre,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fi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nd out the location of a book by its title,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get a list of textbooks for a specific subject, etc.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7" name="Google Shape;647;p78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8" name="Google Shape;648;p78"/>
          <p:cNvPicPr preferRelativeResize="0"/>
          <p:nvPr/>
        </p:nvPicPr>
        <p:blipFill rotWithShape="1">
          <a:blip r:embed="rId5">
            <a:alphaModFix/>
          </a:blip>
          <a:srcRect b="52723" l="3463" r="64991" t="20261"/>
          <a:stretch/>
        </p:blipFill>
        <p:spPr>
          <a:xfrm>
            <a:off x="5972250" y="2539012"/>
            <a:ext cx="1640311" cy="196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7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54" name="Google Shape;654;p7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6" name="Google Shape;6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7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7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7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7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79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66" name="Google Shape;666;p79"/>
          <p:cNvSpPr txBox="1"/>
          <p:nvPr/>
        </p:nvSpPr>
        <p:spPr>
          <a:xfrm>
            <a:off x="286250" y="679050"/>
            <a:ext cx="6941400" cy="3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general, all the tasks for the library come down to </a:t>
            </a:r>
            <a:r>
              <a:rPr lang="en" sz="16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organizing the storage of pairs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of the following items: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 — author,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book — location,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school subject — textbooks,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genre — writers, etc.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Library readers should be able to do the following: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 book recommendation by genre,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find out the location of a book by its title,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get a list of textbooks for a specific subject, etc.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79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9"/>
          <p:cNvSpPr/>
          <p:nvPr/>
        </p:nvSpPr>
        <p:spPr>
          <a:xfrm>
            <a:off x="5300400" y="1418725"/>
            <a:ext cx="123300" cy="1042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9"/>
          <p:cNvSpPr txBox="1"/>
          <p:nvPr/>
        </p:nvSpPr>
        <p:spPr>
          <a:xfrm>
            <a:off x="5546900" y="1591225"/>
            <a:ext cx="20757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We’ll organize this data storage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using dictionaries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0" name="Google Shape;670;p79"/>
          <p:cNvPicPr preferRelativeResize="0"/>
          <p:nvPr/>
        </p:nvPicPr>
        <p:blipFill rotWithShape="1">
          <a:blip r:embed="rId5">
            <a:alphaModFix/>
          </a:blip>
          <a:srcRect b="52723" l="3463" r="64991" t="20261"/>
          <a:stretch/>
        </p:blipFill>
        <p:spPr>
          <a:xfrm>
            <a:off x="5972250" y="2539012"/>
            <a:ext cx="1640311" cy="196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8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676" name="Google Shape;676;p8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8" name="Google Shape;67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8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8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80"/>
          <p:cNvSpPr txBox="1"/>
          <p:nvPr/>
        </p:nvSpPr>
        <p:spPr>
          <a:xfrm>
            <a:off x="295800" y="297150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u="sng">
                <a:solidFill>
                  <a:srgbClr val="FA82C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88" name="Google Shape;688;p80"/>
          <p:cNvSpPr txBox="1"/>
          <p:nvPr/>
        </p:nvSpPr>
        <p:spPr>
          <a:xfrm>
            <a:off x="183275" y="1478200"/>
            <a:ext cx="70584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'poem'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'Romeo and Juliet'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'fairy tale'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'nicholas nickelby'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80"/>
          <p:cNvSpPr txBox="1"/>
          <p:nvPr/>
        </p:nvSpPr>
        <p:spPr>
          <a:xfrm>
            <a:off x="295050" y="11515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Dictionary declaration: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0" name="Google Shape;690;p80"/>
          <p:cNvSpPr txBox="1"/>
          <p:nvPr/>
        </p:nvSpPr>
        <p:spPr>
          <a:xfrm>
            <a:off x="183275" y="4022225"/>
            <a:ext cx="6737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a genre:'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-&gt; poem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5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'Recommendation:'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</a:t>
            </a: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Consolas"/>
                <a:ea typeface="Consolas"/>
                <a:cs typeface="Consolas"/>
                <a:sym typeface="Consolas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]) -&gt;Romeo and Juliet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1" name="Google Shape;691;p80"/>
          <p:cNvSpPr txBox="1"/>
          <p:nvPr/>
        </p:nvSpPr>
        <p:spPr>
          <a:xfrm>
            <a:off x="1391200" y="26970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2" name="Google Shape;692;p80"/>
          <p:cNvCxnSpPr/>
          <p:nvPr/>
        </p:nvCxnSpPr>
        <p:spPr>
          <a:xfrm rot="10800000">
            <a:off x="1848250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3" name="Google Shape;693;p80"/>
          <p:cNvSpPr txBox="1"/>
          <p:nvPr/>
        </p:nvSpPr>
        <p:spPr>
          <a:xfrm>
            <a:off x="2760513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4" name="Google Shape;694;p80"/>
          <p:cNvCxnSpPr/>
          <p:nvPr/>
        </p:nvCxnSpPr>
        <p:spPr>
          <a:xfrm rot="10800000">
            <a:off x="3285963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5" name="Google Shape;695;p80"/>
          <p:cNvSpPr/>
          <p:nvPr/>
        </p:nvSpPr>
        <p:spPr>
          <a:xfrm rot="5400000">
            <a:off x="2624350" y="1812275"/>
            <a:ext cx="89700" cy="2602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0"/>
          <p:cNvSpPr/>
          <p:nvPr/>
        </p:nvSpPr>
        <p:spPr>
          <a:xfrm rot="5400000">
            <a:off x="5703625" y="1783025"/>
            <a:ext cx="89700" cy="2661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80"/>
          <p:cNvSpPr txBox="1"/>
          <p:nvPr/>
        </p:nvSpPr>
        <p:spPr>
          <a:xfrm>
            <a:off x="4331963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98" name="Google Shape;698;p80"/>
          <p:cNvCxnSpPr/>
          <p:nvPr/>
        </p:nvCxnSpPr>
        <p:spPr>
          <a:xfrm rot="10800000">
            <a:off x="4856888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99" name="Google Shape;699;p80"/>
          <p:cNvSpPr txBox="1"/>
          <p:nvPr/>
        </p:nvSpPr>
        <p:spPr>
          <a:xfrm>
            <a:off x="5903425" y="2709663"/>
            <a:ext cx="10509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0" name="Google Shape;700;p80"/>
          <p:cNvCxnSpPr/>
          <p:nvPr/>
        </p:nvCxnSpPr>
        <p:spPr>
          <a:xfrm rot="10800000">
            <a:off x="6428875" y="2255725"/>
            <a:ext cx="0" cy="42570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80"/>
          <p:cNvSpPr txBox="1"/>
          <p:nvPr/>
        </p:nvSpPr>
        <p:spPr>
          <a:xfrm>
            <a:off x="295050" y="345116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Getting an item by key: (Dictionary Key Unlocks a Value)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8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07" name="Google Shape;707;p8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" name="Google Shape;70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8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8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8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6" name="Google Shape;71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81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19" name="Google Shape;719;p81"/>
          <p:cNvSpPr txBox="1"/>
          <p:nvPr/>
        </p:nvSpPr>
        <p:spPr>
          <a:xfrm>
            <a:off x="306275" y="8467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-&gt; Key : 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81"/>
          <p:cNvSpPr txBox="1"/>
          <p:nvPr/>
        </p:nvSpPr>
        <p:spPr>
          <a:xfrm>
            <a:off x="306275" y="1228600"/>
            <a:ext cx="7380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books_amount = {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Treasure Island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Moonfleet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The Three Musketeers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721" name="Google Shape;721;p81"/>
          <p:cNvGraphicFramePr/>
          <p:nvPr/>
        </p:nvGraphicFramePr>
        <p:xfrm>
          <a:off x="373550" y="2047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2536275"/>
                <a:gridCol w="1912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Question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Answer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many pairs are in the dictionary?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 anchor="ctr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all the keys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all the values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many copies of The Three Musketeers are in the library?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?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8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27" name="Google Shape;727;p8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9" name="Google Shape;72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8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8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6" name="Google Shape;73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8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8" name="Google Shape;738;p82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739" name="Google Shape;739;p82"/>
          <p:cNvGraphicFramePr/>
          <p:nvPr/>
        </p:nvGraphicFramePr>
        <p:xfrm>
          <a:off x="360000" y="167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2502525"/>
                <a:gridCol w="2086625"/>
                <a:gridCol w="2921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Question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Answer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Command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many pairs are in the dictionary?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books_amount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all the keys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'Treasure Island'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>
                        <a:solidFill>
                          <a:srgbClr val="A31515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'Moonfleet'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endParaRPr>
                        <a:solidFill>
                          <a:srgbClr val="A31515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'The Three Musketeers'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books_amount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.keys())</a:t>
                      </a:r>
                      <a:endParaRPr sz="19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List all the</a:t>
                      </a: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values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5, 3, 7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books_amount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.values()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many copies of The Three Musketeers are in the library?</a:t>
                      </a:r>
                      <a:endParaRPr sz="12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books_amount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The Three Musketeers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 sz="1900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0" name="Google Shape;740;p82"/>
          <p:cNvSpPr txBox="1"/>
          <p:nvPr/>
        </p:nvSpPr>
        <p:spPr>
          <a:xfrm>
            <a:off x="306275" y="67596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82"/>
          <p:cNvSpPr txBox="1"/>
          <p:nvPr/>
        </p:nvSpPr>
        <p:spPr>
          <a:xfrm>
            <a:off x="306275" y="991925"/>
            <a:ext cx="7380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books_amount = {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'Treasure Island'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'Moonfleet'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 Three Musketeers'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7, “World Atlas”: 5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6" name="Google Shape;746;p8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47" name="Google Shape;747;p8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49" name="Google Shape;7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8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6" name="Google Shape;756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8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3"/>
          <p:cNvSpPr txBox="1"/>
          <p:nvPr/>
        </p:nvSpPr>
        <p:spPr>
          <a:xfrm>
            <a:off x="275050" y="165250"/>
            <a:ext cx="74547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To implement a digital catalog project, you need to be able to solve tasks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3770700" y="1000300"/>
            <a:ext cx="3422100" cy="1364100"/>
          </a:xfrm>
          <a:prstGeom prst="roundRect">
            <a:avLst>
              <a:gd fmla="val 7808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Create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dictionary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Get an item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by key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entire dictionary, all keys, or all values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83"/>
          <p:cNvSpPr/>
          <p:nvPr/>
        </p:nvSpPr>
        <p:spPr>
          <a:xfrm>
            <a:off x="3794825" y="2599580"/>
            <a:ext cx="3422100" cy="826800"/>
          </a:xfrm>
          <a:prstGeom prst="roundRect">
            <a:avLst>
              <a:gd fmla="val 14032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delete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Change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the value of a key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1" name="Google Shape;761;p83"/>
          <p:cNvSpPr/>
          <p:nvPr/>
        </p:nvSpPr>
        <p:spPr>
          <a:xfrm>
            <a:off x="3794825" y="3668250"/>
            <a:ext cx="3422100" cy="826800"/>
          </a:xfrm>
          <a:prstGeom prst="roundRect">
            <a:avLst>
              <a:gd fmla="val 16745" name="adj"/>
            </a:avLst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28575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a key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8575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Sort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 dictionary in a for loop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2" name="Google Shape;762;p83"/>
          <p:cNvCxnSpPr/>
          <p:nvPr/>
        </p:nvCxnSpPr>
        <p:spPr>
          <a:xfrm>
            <a:off x="3218500" y="169568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3" name="Google Shape;763;p83"/>
          <p:cNvCxnSpPr/>
          <p:nvPr/>
        </p:nvCxnSpPr>
        <p:spPr>
          <a:xfrm>
            <a:off x="3218500" y="3009600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4" name="Google Shape;764;p83"/>
          <p:cNvCxnSpPr/>
          <p:nvPr/>
        </p:nvCxnSpPr>
        <p:spPr>
          <a:xfrm>
            <a:off x="3218500" y="4074938"/>
            <a:ext cx="564300" cy="0"/>
          </a:xfrm>
          <a:prstGeom prst="straightConnector1">
            <a:avLst/>
          </a:prstGeom>
          <a:noFill/>
          <a:ln cap="flat" cmpd="sng" w="9525">
            <a:solidFill>
              <a:srgbClr val="FA82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5" name="Google Shape;765;p83"/>
          <p:cNvSpPr/>
          <p:nvPr/>
        </p:nvSpPr>
        <p:spPr>
          <a:xfrm>
            <a:off x="444075" y="1026997"/>
            <a:ext cx="2762400" cy="133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structure creation and information extraction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3"/>
          <p:cNvSpPr/>
          <p:nvPr/>
        </p:nvSpPr>
        <p:spPr>
          <a:xfrm>
            <a:off x="444075" y="2596200"/>
            <a:ext cx="2762400" cy="8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Adding new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and deleting unnecessary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83"/>
          <p:cNvSpPr/>
          <p:nvPr/>
        </p:nvSpPr>
        <p:spPr>
          <a:xfrm>
            <a:off x="444075" y="3661556"/>
            <a:ext cx="2762400" cy="82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A8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Sorting and searching for specific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7"/>
          <p:cNvSpPr txBox="1"/>
          <p:nvPr/>
        </p:nvSpPr>
        <p:spPr>
          <a:xfrm>
            <a:off x="303975" y="175175"/>
            <a:ext cx="72351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You have been assigned a new order!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66" name="Google Shape;266;p5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67" name="Google Shape;267;p5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57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0" name="Google Shape;2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5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5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5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236525" y="733275"/>
            <a:ext cx="66078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director of the school praised the technical solutions from the ProTeam development team.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Now the </a:t>
            </a:r>
            <a:r>
              <a:rPr lang="en" sz="1600" u="sng">
                <a:latin typeface="Montserrat"/>
                <a:ea typeface="Montserrat"/>
                <a:cs typeface="Montserrat"/>
                <a:sym typeface="Montserrat"/>
              </a:rPr>
              <a:t>school library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has asked for help since its book catalog has needed to be digitized for a long time.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new order includes programs for the following: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catalog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to locate books in the library;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display of reference information about books;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book recommendations by author, etc.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Ready to get started?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7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57"/>
          <p:cNvPicPr preferRelativeResize="0"/>
          <p:nvPr/>
        </p:nvPicPr>
        <p:blipFill rotWithShape="1">
          <a:blip r:embed="rId5">
            <a:alphaModFix/>
          </a:blip>
          <a:srcRect b="70656" l="3410" r="66510" t="1981"/>
          <a:stretch/>
        </p:blipFill>
        <p:spPr>
          <a:xfrm>
            <a:off x="6117699" y="2717075"/>
            <a:ext cx="1475445" cy="1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8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73" name="Google Shape;773;p8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5" name="Google Shape;7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8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8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8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8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8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4" name="Google Shape;784;p84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85" name="Google Shape;785;p84"/>
          <p:cNvSpPr txBox="1"/>
          <p:nvPr/>
        </p:nvSpPr>
        <p:spPr>
          <a:xfrm>
            <a:off x="276050" y="22557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of such a program: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84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Task 1а.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Write a program to check if a book is in the library. The program should do the following: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Display a list of all the books and ask for the title of a book.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Determine if there is such a book. If so, display the number of copies remaining. If not,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 error message.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4"/>
          <p:cNvSpPr txBox="1"/>
          <p:nvPr/>
        </p:nvSpPr>
        <p:spPr>
          <a:xfrm>
            <a:off x="5995175" y="3372850"/>
            <a:ext cx="16983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What tools will we need to create the program?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8" name="Google Shape;78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01" y="2795100"/>
            <a:ext cx="4373083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8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794" name="Google Shape;794;p8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6" name="Google Shape;79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8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8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8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8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3" name="Google Shape;803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85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806" name="Google Shape;806;p85"/>
          <p:cNvGraphicFramePr/>
          <p:nvPr/>
        </p:nvGraphicFramePr>
        <p:xfrm>
          <a:off x="410025" y="245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3583025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Function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 = </a:t>
                      </a: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dict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 = 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‘Primer’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Declaring an empty dictionary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Declaring a dictionary with a key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’JK Rowling’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= </a:t>
                      </a:r>
                      <a:r>
                        <a:rPr lang="en">
                          <a:solidFill>
                            <a:srgbClr val="09885A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Adding key-value pairs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(books)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Displaying the entire dictionary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‘A Christmas Carol’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>
                          <a:solidFill>
                            <a:srgbClr val="1C00C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Finding an occurrence of an item in a list (it returns True or False)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807" name="Google Shape;807;p85"/>
          <p:cNvSpPr txBox="1"/>
          <p:nvPr/>
        </p:nvSpPr>
        <p:spPr>
          <a:xfrm>
            <a:off x="268950" y="2029550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need these tools:</a:t>
            </a:r>
            <a:endParaRPr i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85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1а.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 program to check if a book is in the library. The program should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a list of all the books and ask for the title of a book.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if there is such a book. If so, display the number of copies remaining. If not, display an error message.</a:t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8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14" name="Google Shape;814;p8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8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8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8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8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p86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26" name="Google Shape;826;p86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1а.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 program to check if a book is in the library. The program should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 a list of all the books and ask for the title of a book.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Determine if there is such a book. If so, display the number of copies remaining. If not, display an error message.</a:t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27" name="Google Shape;827;p86"/>
          <p:cNvSpPr txBox="1"/>
          <p:nvPr/>
        </p:nvSpPr>
        <p:spPr>
          <a:xfrm>
            <a:off x="774300" y="2442225"/>
            <a:ext cx="7065300" cy="17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'Peter Pan'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 Hobbit'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'Treasure Island'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'Available:'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books.keys())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wish =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the title of the book you want:'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&lt;- Peter Pan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wish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'There are'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books[wish], 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'copies'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'Book not found'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8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33" name="Google Shape;833;p8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5" name="Google Shape;83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8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8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8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8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8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2" name="Google Shape;8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8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87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45" name="Google Shape;845;p87"/>
          <p:cNvSpPr txBox="1"/>
          <p:nvPr/>
        </p:nvSpPr>
        <p:spPr>
          <a:xfrm>
            <a:off x="268950" y="1939825"/>
            <a:ext cx="33843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Example of such a program: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6" name="Google Shape;846;p87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Task 1b.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Supplement the previous program with the ability to take a book from the repository. The program should now do the following: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Prompt for a response to the question: "Want to take it out?"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yes, reduce the number of available books.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87"/>
          <p:cNvSpPr txBox="1"/>
          <p:nvPr/>
        </p:nvSpPr>
        <p:spPr>
          <a:xfrm>
            <a:off x="5947538" y="3486500"/>
            <a:ext cx="15591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What tools that we know could come in handy to build the program?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8" name="Google Shape;84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38" y="2574600"/>
            <a:ext cx="5556125" cy="2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8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54" name="Google Shape;854;p8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6" name="Google Shape;8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88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88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8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8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88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5" name="Google Shape;865;p88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66" name="Google Shape;866;p88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1b.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Supplement the previous program with the ability to take a book from the repository. The program should now do the following: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Prompt for a response to the question: "Do you want to take it out?"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yes, reduce the number of available books.</a:t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7" name="Google Shape;867;p88"/>
          <p:cNvSpPr txBox="1"/>
          <p:nvPr/>
        </p:nvSpPr>
        <p:spPr>
          <a:xfrm>
            <a:off x="268950" y="1883600"/>
            <a:ext cx="7146300" cy="26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'Peter Pan'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 Hobbit'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:4 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'Treasure Island'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'Available:'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books.keys())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wish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the title of the book you want:'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&lt;- The Hobbit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wish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'There are'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books[wish],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'copies'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take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'Do you want the book? yes/no?'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take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'yes'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books[wish] -= 1</a:t>
            </a:r>
            <a:endParaRPr sz="1200">
              <a:solidFill>
                <a:srgbClr val="09885A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'There are'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books[wish],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'copies'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'Book not found'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68" name="Google Shape;868;p88"/>
          <p:cNvCxnSpPr/>
          <p:nvPr/>
        </p:nvCxnSpPr>
        <p:spPr>
          <a:xfrm rot="10800000">
            <a:off x="3899550" y="4034100"/>
            <a:ext cx="11655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9" name="Google Shape;869;p88"/>
          <p:cNvSpPr txBox="1"/>
          <p:nvPr/>
        </p:nvSpPr>
        <p:spPr>
          <a:xfrm>
            <a:off x="5211675" y="3721775"/>
            <a:ext cx="20172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Changing the value corresponding to the key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8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75" name="Google Shape;875;p8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7" name="Google Shape;87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8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8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8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4" name="Google Shape;884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8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9"/>
          <p:cNvSpPr txBox="1"/>
          <p:nvPr/>
        </p:nvSpPr>
        <p:spPr>
          <a:xfrm>
            <a:off x="4289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aphicFrame>
        <p:nvGraphicFramePr>
          <p:cNvPr id="887" name="Google Shape;887;p89"/>
          <p:cNvGraphicFramePr/>
          <p:nvPr/>
        </p:nvGraphicFramePr>
        <p:xfrm>
          <a:off x="373550" y="227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3249700"/>
                <a:gridCol w="398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Function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‘thrillers’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Returns a value from the key-value pair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(books)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Displaying the entire dictionary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en"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(books.keys())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Returns all </a:t>
                      </a:r>
                      <a:r>
                        <a:rPr lang="en"/>
                        <a:t>dictionary keys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(books.values())</a:t>
                      </a:r>
                      <a:endParaRPr>
                        <a:solidFill>
                          <a:srgbClr val="0000FF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Returns all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dictionary values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len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(books)</a:t>
                      </a:r>
                      <a:endParaRPr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Length of the dictionary (key-pairs)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888" name="Google Shape;888;p89"/>
          <p:cNvSpPr txBox="1"/>
          <p:nvPr/>
        </p:nvSpPr>
        <p:spPr>
          <a:xfrm>
            <a:off x="268950" y="1872675"/>
            <a:ext cx="50874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We might need these tools: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9" name="Google Shape;889;p89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2.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 program to recommend a book by genre: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list of available genres is displayed. The user then asks for the genre they want.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If the genre they enter is in the list, the title of the corresponding book is displayed. Otherwise, it’s "Genre not found."</a:t>
            </a:r>
            <a:endParaRPr i="1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9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895" name="Google Shape;895;p9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97" name="Google Shape;8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9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9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6" name="Google Shape;906;p90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07" name="Google Shape;907;p90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</a:t>
            </a:r>
            <a:r>
              <a:rPr i="1" lang="en">
                <a:latin typeface="Montserrat Black"/>
                <a:ea typeface="Montserrat Black"/>
                <a:cs typeface="Montserrat Black"/>
                <a:sym typeface="Montserrat Black"/>
              </a:rPr>
              <a:t> 2.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Write a program to recommend a book by genre: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 list of available genres is displayed. The user then asks for the genre they want.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If the genre they enter is in the list, the title of the corresponding book is displayed. Otherwise, it’s "Genre not found."</a:t>
            </a:r>
            <a:endParaRPr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90"/>
          <p:cNvSpPr txBox="1"/>
          <p:nvPr/>
        </p:nvSpPr>
        <p:spPr>
          <a:xfrm>
            <a:off x="312225" y="4194750"/>
            <a:ext cx="7146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tools will we need to create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9" name="Google Shape;90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00" y="2197238"/>
            <a:ext cx="3736500" cy="163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588" y="2145450"/>
            <a:ext cx="3581400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Google Shape;915;p9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16" name="Google Shape;916;p9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8" name="Google Shape;91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9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9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9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9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7" name="Google Shape;927;p91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28" name="Google Shape;928;p91"/>
          <p:cNvSpPr txBox="1"/>
          <p:nvPr/>
        </p:nvSpPr>
        <p:spPr>
          <a:xfrm>
            <a:off x="352725" y="1772575"/>
            <a:ext cx="68724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'detective': 'Sherlock Holmes'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'adventure': 'Lord of the Rings'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'fantasy': 'Harry Potter'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'humor'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'Three Men in a Boat'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'Choose one of'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(books), 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'genres'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genres = books.keys()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(genres)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genre = </a:t>
            </a: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a genre:'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).lower()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genre </a:t>
            </a: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'We recommend:'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books[genre])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'Genre not found'</a:t>
            </a:r>
            <a:r>
              <a:rPr lang="en" sz="10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9" name="Google Shape;929;p91"/>
          <p:cNvSpPr/>
          <p:nvPr/>
        </p:nvSpPr>
        <p:spPr>
          <a:xfrm>
            <a:off x="3622975" y="1826675"/>
            <a:ext cx="160200" cy="1071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1"/>
          <p:cNvSpPr txBox="1"/>
          <p:nvPr/>
        </p:nvSpPr>
        <p:spPr>
          <a:xfrm>
            <a:off x="3901225" y="2076125"/>
            <a:ext cx="22515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Sometimes it’s more convenient to write the dictionary like this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91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2.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 program to recommend a book by genre: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list of available genres is displayed. The user then asks for the genre they want.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If the genre they enter is in the list, the title of the corresponding book is displayed. Otherwise, it’s "Genre not found."</a:t>
            </a:r>
            <a:endParaRPr i="1" sz="12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32" name="Google Shape;93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475" y="3098763"/>
            <a:ext cx="3736500" cy="163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9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38" name="Google Shape;938;p9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0" name="Google Shape;94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2"/>
          <p:cNvSpPr txBox="1"/>
          <p:nvPr/>
        </p:nvSpPr>
        <p:spPr>
          <a:xfrm>
            <a:off x="352725" y="175175"/>
            <a:ext cx="7065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Planning work tasks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50" name="Google Shape;950;p92"/>
          <p:cNvSpPr txBox="1"/>
          <p:nvPr/>
        </p:nvSpPr>
        <p:spPr>
          <a:xfrm>
            <a:off x="352725" y="2054100"/>
            <a:ext cx="51081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Improving the program: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the desired genre is not found, we will prompt the user to add it and recommend a book in that genre.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51" name="Google Shape;951;p92"/>
          <p:cNvGraphicFramePr/>
          <p:nvPr/>
        </p:nvGraphicFramePr>
        <p:xfrm>
          <a:off x="418375" y="35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2293125"/>
                <a:gridCol w="320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Function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Purpose</a:t>
                      </a:r>
                      <a:endParaRPr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books[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‘thrillers’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 = 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‘It’</a:t>
                      </a:r>
                      <a:endParaRPr>
                        <a:solidFill>
                          <a:srgbClr val="09885A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Adds a new key-value pair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C00CF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del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books[</a:t>
                      </a:r>
                      <a:r>
                        <a:rPr lang="en">
                          <a:solidFill>
                            <a:srgbClr val="A31515"/>
                          </a:solidFill>
                          <a:highlight>
                            <a:srgbClr val="FFFFFE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‘thrillers’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Removing a key and its value</a:t>
                      </a:r>
                      <a:endParaRPr/>
                    </a:p>
                  </a:txBody>
                  <a:tcPr marT="91425" marB="91425" marR="91425" marL="91425"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2" name="Google Shape;952;p92"/>
          <p:cNvSpPr txBox="1"/>
          <p:nvPr/>
        </p:nvSpPr>
        <p:spPr>
          <a:xfrm>
            <a:off x="268950" y="568975"/>
            <a:ext cx="7336500" cy="1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Task 2.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Write a program to recommend a book by genre: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 list of available genres is displayed. The user then asks for the genre they want.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If the genre they enter is in the list, the title of the corresponding book is displayed. Otherwise, it’s "Genre not found."</a:t>
            </a:r>
            <a:endParaRPr i="1" sz="12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7" name="Google Shape;957;p9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58" name="Google Shape;958;p9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0" name="Google Shape;96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9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9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9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9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9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7" name="Google Shape;96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9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93"/>
          <p:cNvSpPr txBox="1"/>
          <p:nvPr/>
        </p:nvSpPr>
        <p:spPr>
          <a:xfrm>
            <a:off x="183275" y="234025"/>
            <a:ext cx="5363700" cy="4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'detective': 'Sherlock Holmes'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'adventure': 'Lord of the Rings'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'fantasy': 'Harry Potter'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'humor'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'Three Men in a Boat',</a:t>
            </a:r>
            <a:endParaRPr sz="11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'Choose one of'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(books),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'genres'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genres = books.keys()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(genres)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genre =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'Enter a genre:'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).lower() &lt;- funny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genre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'We recommend:'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books[genre])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title =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'Genre not found! Write a book of this genre:'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books[genre] = title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'Recommendations list updated'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(books)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70" name="Google Shape;970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0525" y="202025"/>
            <a:ext cx="3167790" cy="17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58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284" name="Google Shape;284;p58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8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58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58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58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8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8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58"/>
          <p:cNvSpPr txBox="1"/>
          <p:nvPr/>
        </p:nvSpPr>
        <p:spPr>
          <a:xfrm>
            <a:off x="1221350" y="323750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5" name="Google Shape;295;p58"/>
          <p:cNvSpPr txBox="1"/>
          <p:nvPr/>
        </p:nvSpPr>
        <p:spPr>
          <a:xfrm>
            <a:off x="588225" y="3373900"/>
            <a:ext cx="26319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If a book with that title is found, display its location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4298125" y="3373900"/>
            <a:ext cx="27810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If there is no such book,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: "There is no such book!"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58"/>
          <p:cNvSpPr txBox="1"/>
          <p:nvPr/>
        </p:nvSpPr>
        <p:spPr>
          <a:xfrm>
            <a:off x="302550" y="4538375"/>
            <a:ext cx="6911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How do we write such a program?</a:t>
            </a:r>
            <a:endParaRPr i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52" y="1693650"/>
            <a:ext cx="3267839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875" y="1693638"/>
            <a:ext cx="2841575" cy="16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9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976" name="Google Shape;976;p9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8" name="Google Shape;978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9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9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9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9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4"/>
          <p:cNvSpPr txBox="1"/>
          <p:nvPr/>
        </p:nvSpPr>
        <p:spPr>
          <a:xfrm>
            <a:off x="352725" y="175175"/>
            <a:ext cx="706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 to another task:</a:t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87" name="Google Shape;987;p94"/>
          <p:cNvSpPr txBox="1"/>
          <p:nvPr/>
        </p:nvSpPr>
        <p:spPr>
          <a:xfrm>
            <a:off x="360000" y="675975"/>
            <a:ext cx="66660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previous program display if the user enters "Adventure"? "Tragicomedy"?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How to program an improvement: if the user does not like the recommended book, they enter their own recommendation instead.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Is it possible to sort the contents of the dictionary alphabetically? Why/Why not?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8" name="Google Shape;988;p9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9" name="Google Shape;989;p94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95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95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95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7" name="Google Shape;997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5"/>
          <p:cNvSpPr txBox="1"/>
          <p:nvPr/>
        </p:nvSpPr>
        <p:spPr>
          <a:xfrm>
            <a:off x="348850" y="10676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Library:</a:t>
            </a: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Catalog</a:t>
            </a:r>
            <a:endParaRPr sz="24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99" name="Google Shape;999;p95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odule 1. Lesson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oogle Shape;1004;p9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05" name="Google Shape;1005;p9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7" name="Google Shape;10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96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96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6">
            <a:hlinkClick r:id="rId5"/>
          </p:cNvPr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mars.alg.academy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11" name="Google Shape;1011;p96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tasks on the platform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2" name="Google Shape;1012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96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96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9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9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1" name="Google Shape;1021;p9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6"/>
          <p:cNvSpPr txBox="1"/>
          <p:nvPr/>
        </p:nvSpPr>
        <p:spPr>
          <a:xfrm>
            <a:off x="1128303" y="745025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Library: catalog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3" name="Google Shape;1023;p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96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Library: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catalog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97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rgbClr val="D7B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7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7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7"/>
          <p:cNvSpPr txBox="1"/>
          <p:nvPr/>
        </p:nvSpPr>
        <p:spPr>
          <a:xfrm>
            <a:off x="360000" y="704850"/>
            <a:ext cx="51153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Break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34" name="Google Shape;103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230" y="1697510"/>
            <a:ext cx="1847525" cy="1748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9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98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8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2196" y="1679574"/>
            <a:ext cx="1815605" cy="17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98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4" name="Google Shape;1044;p98"/>
          <p:cNvSpPr txBox="1"/>
          <p:nvPr/>
        </p:nvSpPr>
        <p:spPr>
          <a:xfrm>
            <a:off x="366150" y="1450575"/>
            <a:ext cx="59637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library of the 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A's for All school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45" name="Google Shape;1045;p98"/>
          <p:cNvSpPr txBox="1"/>
          <p:nvPr/>
        </p:nvSpPr>
        <p:spPr>
          <a:xfrm>
            <a:off x="360000" y="957895"/>
            <a:ext cx="2628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Brainstorming</a:t>
            </a:r>
            <a:r>
              <a:rPr lang="en" sz="18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:</a:t>
            </a:r>
            <a:endParaRPr sz="18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9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51" name="Google Shape;1051;p9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52" name="Google Shape;1052;p9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4" name="Google Shape;105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9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9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9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9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9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99"/>
          <p:cNvSpPr txBox="1"/>
          <p:nvPr/>
        </p:nvSpPr>
        <p:spPr>
          <a:xfrm>
            <a:off x="286250" y="625700"/>
            <a:ext cx="74547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Program the reader's personal shelf. The program should do the following: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Add an author-book pair to the shelf. For this: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author input;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books one by one until 's is entered, the books are collected in a list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Authors stop being added when the user enters 'q'.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3" name="Google Shape;1063;p99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4" name="Google Shape;1064;p99"/>
          <p:cNvSpPr txBox="1"/>
          <p:nvPr/>
        </p:nvSpPr>
        <p:spPr>
          <a:xfrm>
            <a:off x="3915850" y="3193900"/>
            <a:ext cx="28047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tools will we need to create the program?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5" name="Google Shape;1065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75" y="1836275"/>
            <a:ext cx="3284819" cy="32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0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5667464" y="175174"/>
            <a:ext cx="1783633" cy="462084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00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Note: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72" name="Google Shape;1072;p10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73" name="Google Shape;1073;p10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75" name="Google Shape;107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100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0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0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0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0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2" name="Google Shape;1082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0"/>
          <p:cNvSpPr txBox="1"/>
          <p:nvPr/>
        </p:nvSpPr>
        <p:spPr>
          <a:xfrm>
            <a:off x="1394875" y="891700"/>
            <a:ext cx="4272600" cy="23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number of books is not known in advance. Input is interrupted by the user.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number of authors is also unknown. Input is interrupted by the user.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100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0"/>
          <p:cNvSpPr txBox="1"/>
          <p:nvPr/>
        </p:nvSpPr>
        <p:spPr>
          <a:xfrm>
            <a:off x="142975" y="3509450"/>
            <a:ext cx="70653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In what data structure would it be convenient to store an author's books?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Montserrat"/>
                <a:ea typeface="Montserrat"/>
                <a:cs typeface="Montserrat"/>
                <a:sym typeface="Montserrat"/>
              </a:rPr>
              <a:t>What about author-book sets?</a:t>
            </a:r>
            <a:endParaRPr i="1"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01"/>
          <p:cNvSpPr txBox="1"/>
          <p:nvPr/>
        </p:nvSpPr>
        <p:spPr>
          <a:xfrm>
            <a:off x="352725" y="175175"/>
            <a:ext cx="7065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the task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91" name="Google Shape;1091;p10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092" name="Google Shape;1092;p10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94" name="Google Shape;10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0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1"/>
          <p:cNvSpPr txBox="1"/>
          <p:nvPr/>
        </p:nvSpPr>
        <p:spPr>
          <a:xfrm>
            <a:off x="286250" y="625700"/>
            <a:ext cx="74547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Program the reader's personal shelf. The program should do the following: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an author-book pair to the shelf. For this: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request author input;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then books one by one until 's is entered, the books are collected in a list.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Authors stop being added when the user enters 'q'.</a:t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3" name="Google Shape;1103;p101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p101"/>
          <p:cNvSpPr txBox="1"/>
          <p:nvPr/>
        </p:nvSpPr>
        <p:spPr>
          <a:xfrm>
            <a:off x="286250" y="1995850"/>
            <a:ext cx="4684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Possible bookshelf structure: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101"/>
          <p:cNvSpPr/>
          <p:nvPr/>
        </p:nvSpPr>
        <p:spPr>
          <a:xfrm>
            <a:off x="733550" y="2899625"/>
            <a:ext cx="22584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comedy</a:t>
            </a:r>
            <a:endParaRPr/>
          </a:p>
        </p:txBody>
      </p:sp>
      <p:sp>
        <p:nvSpPr>
          <p:cNvPr id="1106" name="Google Shape;1106;p101"/>
          <p:cNvSpPr/>
          <p:nvPr/>
        </p:nvSpPr>
        <p:spPr>
          <a:xfrm>
            <a:off x="3548825" y="2906350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Grown Ups</a:t>
            </a:r>
            <a:endParaRPr/>
          </a:p>
        </p:txBody>
      </p:sp>
      <p:sp>
        <p:nvSpPr>
          <p:cNvPr id="1107" name="Google Shape;1107;p101"/>
          <p:cNvSpPr/>
          <p:nvPr/>
        </p:nvSpPr>
        <p:spPr>
          <a:xfrm>
            <a:off x="4709750" y="2906338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Avatar</a:t>
            </a:r>
            <a:endParaRPr/>
          </a:p>
        </p:txBody>
      </p:sp>
      <p:sp>
        <p:nvSpPr>
          <p:cNvPr id="1108" name="Google Shape;1108;p101"/>
          <p:cNvSpPr/>
          <p:nvPr/>
        </p:nvSpPr>
        <p:spPr>
          <a:xfrm>
            <a:off x="733550" y="3506975"/>
            <a:ext cx="22584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action</a:t>
            </a:r>
            <a:endParaRPr/>
          </a:p>
        </p:txBody>
      </p:sp>
      <p:sp>
        <p:nvSpPr>
          <p:cNvPr id="1109" name="Google Shape;1109;p101"/>
          <p:cNvSpPr/>
          <p:nvPr/>
        </p:nvSpPr>
        <p:spPr>
          <a:xfrm>
            <a:off x="3548825" y="3506975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Top Gun</a:t>
            </a:r>
            <a:endParaRPr/>
          </a:p>
        </p:txBody>
      </p:sp>
      <p:sp>
        <p:nvSpPr>
          <p:cNvPr id="1110" name="Google Shape;1110;p101"/>
          <p:cNvSpPr/>
          <p:nvPr/>
        </p:nvSpPr>
        <p:spPr>
          <a:xfrm>
            <a:off x="733550" y="4107600"/>
            <a:ext cx="22584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 3</a:t>
            </a:r>
            <a:endParaRPr/>
          </a:p>
        </p:txBody>
      </p:sp>
      <p:sp>
        <p:nvSpPr>
          <p:cNvPr id="1111" name="Google Shape;1111;p101"/>
          <p:cNvSpPr/>
          <p:nvPr/>
        </p:nvSpPr>
        <p:spPr>
          <a:xfrm>
            <a:off x="3548825" y="4107600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Book</a:t>
            </a:r>
            <a:r>
              <a:rPr lang="en"/>
              <a:t>1</a:t>
            </a:r>
            <a:endParaRPr/>
          </a:p>
        </p:txBody>
      </p:sp>
      <p:sp>
        <p:nvSpPr>
          <p:cNvPr id="1112" name="Google Shape;1112;p101"/>
          <p:cNvSpPr/>
          <p:nvPr/>
        </p:nvSpPr>
        <p:spPr>
          <a:xfrm>
            <a:off x="4709750" y="4107588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Book</a:t>
            </a:r>
            <a:r>
              <a:rPr lang="en"/>
              <a:t>2</a:t>
            </a:r>
            <a:endParaRPr/>
          </a:p>
        </p:txBody>
      </p:sp>
      <p:sp>
        <p:nvSpPr>
          <p:cNvPr id="1113" name="Google Shape;1113;p101"/>
          <p:cNvSpPr/>
          <p:nvPr/>
        </p:nvSpPr>
        <p:spPr>
          <a:xfrm>
            <a:off x="5884625" y="4107588"/>
            <a:ext cx="959700" cy="37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Book</a:t>
            </a:r>
            <a:r>
              <a:rPr lang="en"/>
              <a:t>3</a:t>
            </a:r>
            <a:endParaRPr/>
          </a:p>
        </p:txBody>
      </p:sp>
      <p:sp>
        <p:nvSpPr>
          <p:cNvPr id="1114" name="Google Shape;1114;p101"/>
          <p:cNvSpPr txBox="1"/>
          <p:nvPr/>
        </p:nvSpPr>
        <p:spPr>
          <a:xfrm>
            <a:off x="2988000" y="28864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:</a:t>
            </a:r>
            <a:endParaRPr b="1" sz="1600"/>
          </a:p>
        </p:txBody>
      </p:sp>
      <p:sp>
        <p:nvSpPr>
          <p:cNvPr id="1115" name="Google Shape;1115;p101"/>
          <p:cNvSpPr txBox="1"/>
          <p:nvPr/>
        </p:nvSpPr>
        <p:spPr>
          <a:xfrm>
            <a:off x="2987988" y="3497025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:</a:t>
            </a:r>
            <a:endParaRPr b="1" sz="1600"/>
          </a:p>
        </p:txBody>
      </p:sp>
      <p:sp>
        <p:nvSpPr>
          <p:cNvPr id="1116" name="Google Shape;1116;p101"/>
          <p:cNvSpPr txBox="1"/>
          <p:nvPr/>
        </p:nvSpPr>
        <p:spPr>
          <a:xfrm>
            <a:off x="2941675" y="410765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r>
              <a:rPr b="1" lang="en" sz="1600"/>
              <a:t>:</a:t>
            </a:r>
            <a:endParaRPr b="1" sz="1600"/>
          </a:p>
        </p:txBody>
      </p:sp>
      <p:sp>
        <p:nvSpPr>
          <p:cNvPr id="1117" name="Google Shape;1117;p101"/>
          <p:cNvSpPr txBox="1"/>
          <p:nvPr/>
        </p:nvSpPr>
        <p:spPr>
          <a:xfrm>
            <a:off x="4466096" y="2886400"/>
            <a:ext cx="211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,</a:t>
            </a:r>
            <a:endParaRPr b="1" sz="1600"/>
          </a:p>
        </p:txBody>
      </p:sp>
      <p:sp>
        <p:nvSpPr>
          <p:cNvPr id="1118" name="Google Shape;1118;p101"/>
          <p:cNvSpPr txBox="1"/>
          <p:nvPr/>
        </p:nvSpPr>
        <p:spPr>
          <a:xfrm>
            <a:off x="4466096" y="4101150"/>
            <a:ext cx="211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,</a:t>
            </a:r>
            <a:endParaRPr b="1" sz="1600"/>
          </a:p>
        </p:txBody>
      </p:sp>
      <p:sp>
        <p:nvSpPr>
          <p:cNvPr id="1119" name="Google Shape;1119;p101"/>
          <p:cNvSpPr txBox="1"/>
          <p:nvPr/>
        </p:nvSpPr>
        <p:spPr>
          <a:xfrm>
            <a:off x="5669446" y="4094400"/>
            <a:ext cx="211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,</a:t>
            </a:r>
            <a:endParaRPr b="1" sz="1600"/>
          </a:p>
        </p:txBody>
      </p:sp>
      <p:sp>
        <p:nvSpPr>
          <p:cNvPr id="1120" name="Google Shape;1120;p101"/>
          <p:cNvSpPr txBox="1"/>
          <p:nvPr/>
        </p:nvSpPr>
        <p:spPr>
          <a:xfrm>
            <a:off x="3335575" y="28633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[</a:t>
            </a:r>
            <a:endParaRPr b="1" sz="1600"/>
          </a:p>
        </p:txBody>
      </p:sp>
      <p:sp>
        <p:nvSpPr>
          <p:cNvPr id="1121" name="Google Shape;1121;p101"/>
          <p:cNvSpPr txBox="1"/>
          <p:nvPr/>
        </p:nvSpPr>
        <p:spPr>
          <a:xfrm>
            <a:off x="3285875" y="34970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[</a:t>
            </a:r>
            <a:endParaRPr b="1" sz="1600"/>
          </a:p>
        </p:txBody>
      </p:sp>
      <p:sp>
        <p:nvSpPr>
          <p:cNvPr id="1122" name="Google Shape;1122;p101"/>
          <p:cNvSpPr txBox="1"/>
          <p:nvPr/>
        </p:nvSpPr>
        <p:spPr>
          <a:xfrm>
            <a:off x="3285875" y="40614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[</a:t>
            </a:r>
            <a:endParaRPr b="1" sz="1600"/>
          </a:p>
        </p:txBody>
      </p:sp>
      <p:sp>
        <p:nvSpPr>
          <p:cNvPr id="1123" name="Google Shape;1123;p101"/>
          <p:cNvSpPr txBox="1"/>
          <p:nvPr/>
        </p:nvSpPr>
        <p:spPr>
          <a:xfrm>
            <a:off x="5633875" y="28798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]</a:t>
            </a:r>
            <a:endParaRPr b="1" sz="1600"/>
          </a:p>
        </p:txBody>
      </p:sp>
      <p:sp>
        <p:nvSpPr>
          <p:cNvPr id="1124" name="Google Shape;1124;p101"/>
          <p:cNvSpPr txBox="1"/>
          <p:nvPr/>
        </p:nvSpPr>
        <p:spPr>
          <a:xfrm>
            <a:off x="4508525" y="349055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]</a:t>
            </a:r>
            <a:endParaRPr b="1" sz="1600"/>
          </a:p>
        </p:txBody>
      </p:sp>
      <p:sp>
        <p:nvSpPr>
          <p:cNvPr id="1125" name="Google Shape;1125;p101"/>
          <p:cNvSpPr txBox="1"/>
          <p:nvPr/>
        </p:nvSpPr>
        <p:spPr>
          <a:xfrm>
            <a:off x="6775625" y="4094400"/>
            <a:ext cx="317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]</a:t>
            </a:r>
            <a:endParaRPr b="1" sz="1600"/>
          </a:p>
        </p:txBody>
      </p:sp>
      <p:sp>
        <p:nvSpPr>
          <p:cNvPr id="1126" name="Google Shape;1126;p101"/>
          <p:cNvSpPr txBox="1"/>
          <p:nvPr/>
        </p:nvSpPr>
        <p:spPr>
          <a:xfrm>
            <a:off x="286250" y="2405800"/>
            <a:ext cx="1907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y_shelf = {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7" name="Google Shape;1127;p101"/>
          <p:cNvSpPr txBox="1"/>
          <p:nvPr/>
        </p:nvSpPr>
        <p:spPr>
          <a:xfrm>
            <a:off x="286250" y="4529025"/>
            <a:ext cx="5430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2" name="Google Shape;1132;p10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33" name="Google Shape;1133;p10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0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5" name="Google Shape;113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10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0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0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0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0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2" name="Google Shape;1142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2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4" name="Google Shape;1144;p102"/>
          <p:cNvSpPr txBox="1"/>
          <p:nvPr/>
        </p:nvSpPr>
        <p:spPr>
          <a:xfrm>
            <a:off x="183275" y="207000"/>
            <a:ext cx="46842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Possible solution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5" name="Google Shape;1145;p102"/>
          <p:cNvSpPr txBox="1"/>
          <p:nvPr/>
        </p:nvSpPr>
        <p:spPr>
          <a:xfrm>
            <a:off x="183275" y="696925"/>
            <a:ext cx="4684200" cy="38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my_shelf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dict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author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 an author (q - complete):'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author !=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'q'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books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book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a book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(s - stop):'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book !=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's'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books.append(book)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book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a book (s -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my_shelf[author] = books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author =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'Enter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an author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(q -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complete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):'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author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my_shelf: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(author, </a:t>
            </a:r>
            <a:r>
              <a:rPr lang="en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'-'</a:t>
            </a: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my_shelf[author])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46" name="Google Shape;1146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63949"/>
            <a:ext cx="3137650" cy="309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10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52" name="Google Shape;1152;p10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0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54" name="Google Shape;11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10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0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0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1" name="Google Shape;1161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03"/>
          <p:cNvSpPr txBox="1"/>
          <p:nvPr/>
        </p:nvSpPr>
        <p:spPr>
          <a:xfrm>
            <a:off x="352725" y="175175"/>
            <a:ext cx="706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3" name="Google Shape;1163;p103"/>
          <p:cNvSpPr txBox="1"/>
          <p:nvPr/>
        </p:nvSpPr>
        <p:spPr>
          <a:xfrm>
            <a:off x="360000" y="675975"/>
            <a:ext cx="6117000" cy="18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previous program display if the user types “q” right away?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What will the program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if the user enters this data: "Verne", "In Search of the Castaways", "Twenty Thousand Leagues Under the Sea", "s", "q"?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4" name="Google Shape;1164;p103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65" name="Google Shape;1165;p103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5969725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5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05" name="Google Shape;305;p5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59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tasks0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5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9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9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59"/>
          <p:cNvSpPr txBox="1"/>
          <p:nvPr/>
        </p:nvSpPr>
        <p:spPr>
          <a:xfrm>
            <a:off x="44700" y="1703675"/>
            <a:ext cx="4527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the title of the book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title.lower()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title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'i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vanhoe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row 7 shelf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6'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title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'n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icholas nickelby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row 1 shelf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2'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title ==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'o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liver twist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':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'row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10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shelf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3'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BD60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# ...</a:t>
            </a:r>
            <a:endParaRPr sz="1200">
              <a:solidFill>
                <a:srgbClr val="38BD60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There is no such book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" name="Google Shape;317;p59"/>
          <p:cNvSpPr txBox="1"/>
          <p:nvPr/>
        </p:nvSpPr>
        <p:spPr>
          <a:xfrm>
            <a:off x="4071425" y="1578125"/>
            <a:ext cx="3575700" cy="3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ExtraBold"/>
                <a:ea typeface="Montserrat ExtraBold"/>
                <a:cs typeface="Montserrat ExtraBold"/>
                <a:sym typeface="Montserrat ExtraBold"/>
              </a:rPr>
              <a:t>Method 1. Using a conditional statement</a:t>
            </a:r>
            <a:endParaRPr sz="13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 simplicity of the solution.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Disadvantages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Program size.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What if there are 100 books? 5,000?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speed of operation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(a lot of needless checks if there is no such book).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If the library receives new books, the program will need to be changed.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0" name="Google Shape;1170;p10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71" name="Google Shape;1171;p10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73" name="Google Shape;117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0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0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10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10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0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0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0" name="Google Shape;118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04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104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400" u="sng">
              <a:solidFill>
                <a:srgbClr val="FA82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3" name="Google Shape;1183;p104"/>
          <p:cNvSpPr txBox="1"/>
          <p:nvPr/>
        </p:nvSpPr>
        <p:spPr>
          <a:xfrm>
            <a:off x="283850" y="10422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types of data can be keys and values?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184" name="Google Shape;1184;p104"/>
          <p:cNvGraphicFramePr/>
          <p:nvPr/>
        </p:nvGraphicFramePr>
        <p:xfrm>
          <a:off x="360000" y="15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347875"/>
                <a:gridCol w="2512550"/>
                <a:gridCol w="299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immutable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 or 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boolean, list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9" name="Google Shape;1189;p105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190" name="Google Shape;1190;p105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05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2" name="Google Shape;119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05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05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105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105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05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105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9" name="Google Shape;119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05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1" name="Google Shape;1201;p105"/>
          <p:cNvSpPr txBox="1"/>
          <p:nvPr/>
        </p:nvSpPr>
        <p:spPr>
          <a:xfrm>
            <a:off x="360000" y="25237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400" u="sng">
              <a:solidFill>
                <a:srgbClr val="FA82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2" name="Google Shape;1202;p105"/>
          <p:cNvSpPr txBox="1"/>
          <p:nvPr/>
        </p:nvSpPr>
        <p:spPr>
          <a:xfrm>
            <a:off x="283850" y="10422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types of data can be keys and values?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03" name="Google Shape;1203;p105"/>
          <p:cNvGraphicFramePr/>
          <p:nvPr/>
        </p:nvGraphicFramePr>
        <p:xfrm>
          <a:off x="360000" y="15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347875"/>
                <a:gridCol w="2684125"/>
                <a:gridCol w="2820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immutable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boolean, list, dictionary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04" name="Google Shape;1204;p105"/>
          <p:cNvSpPr txBox="1"/>
          <p:nvPr/>
        </p:nvSpPr>
        <p:spPr>
          <a:xfrm>
            <a:off x="183275" y="3269375"/>
            <a:ext cx="7681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authors =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Charles Dickens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The Song Of The Wreck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A Fine Old English Gentleman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The Ivy Green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Lewis Carroll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Jabberwocky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A Tangled Tale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Nursery Alice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'L.M.Alcott'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 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Little Women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Jack And Jill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Flower Fables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5" name="Google Shape;1205;p105"/>
          <p:cNvSpPr txBox="1"/>
          <p:nvPr/>
        </p:nvSpPr>
        <p:spPr>
          <a:xfrm>
            <a:off x="283850" y="2948238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Possible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       authors[author][2]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106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11" name="Google Shape;1211;p106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6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3" name="Google Shape;121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06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06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106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06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06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106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0" name="Google Shape;1220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06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06"/>
          <p:cNvSpPr txBox="1"/>
          <p:nvPr/>
        </p:nvSpPr>
        <p:spPr>
          <a:xfrm>
            <a:off x="360000" y="242425"/>
            <a:ext cx="70584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dictionary</a:t>
            </a: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"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is an unordered set of key-value pairs.</a:t>
            </a:r>
            <a:endParaRPr sz="2400" u="sng">
              <a:solidFill>
                <a:srgbClr val="FA82C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23" name="Google Shape;1223;p106"/>
          <p:cNvSpPr txBox="1"/>
          <p:nvPr/>
        </p:nvSpPr>
        <p:spPr>
          <a:xfrm>
            <a:off x="283850" y="10422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What types of data can be keys and values?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224" name="Google Shape;1224;p106"/>
          <p:cNvGraphicFramePr/>
          <p:nvPr/>
        </p:nvGraphicFramePr>
        <p:xfrm>
          <a:off x="360000" y="155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347875"/>
                <a:gridCol w="2512550"/>
                <a:gridCol w="2991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Key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immutable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Value</a:t>
                      </a:r>
                      <a:endParaRPr b="1" i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Any data type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String, number,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boolean, list, dictionary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25" name="Google Shape;1225;p106"/>
          <p:cNvSpPr txBox="1"/>
          <p:nvPr/>
        </p:nvSpPr>
        <p:spPr>
          <a:xfrm>
            <a:off x="360000" y="3412175"/>
            <a:ext cx="7058400" cy="12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total_books =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'Childhood'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'Boys'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'Young'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]: [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[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'Poems'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'Romeo and Juliet'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]: [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26" name="Google Shape;1226;p106"/>
          <p:cNvSpPr txBox="1"/>
          <p:nvPr/>
        </p:nvSpPr>
        <p:spPr>
          <a:xfrm>
            <a:off x="283850" y="3053013"/>
            <a:ext cx="7059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Not possible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1" name="Google Shape;1231;p107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32" name="Google Shape;1232;p107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07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34" name="Google Shape;12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251667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107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07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07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07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107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107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1" name="Google Shape;1241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0454" y="234025"/>
            <a:ext cx="1050920" cy="9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07"/>
          <p:cNvSpPr txBox="1"/>
          <p:nvPr/>
        </p:nvSpPr>
        <p:spPr>
          <a:xfrm>
            <a:off x="352725" y="175175"/>
            <a:ext cx="70653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Before proceeding: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43" name="Google Shape;1243;p107"/>
          <p:cNvSpPr txBox="1"/>
          <p:nvPr/>
        </p:nvSpPr>
        <p:spPr>
          <a:xfrm>
            <a:off x="360000" y="675975"/>
            <a:ext cx="5792700" cy="24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Would it be possible to create a dictionary with the last names of readers and the number of books they’ve checked out (pairs of the "last name-number" type)?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it be possible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to create a dictionary with the usernames of readers and the dates of their last visit to the library (pairs of the "login-date" type)?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Would it be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possible to create a dictionary with people with overdue books by grade and the number of books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they’ve checked out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(for example, "list of </a:t>
            </a: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people with overdue books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in seventh grade-the number of books")?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If in any of the cases the answer is no, how can the situation be rectified?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4" name="Google Shape;1244;p107"/>
          <p:cNvSpPr txBox="1"/>
          <p:nvPr/>
        </p:nvSpPr>
        <p:spPr>
          <a:xfrm rot="-5400000">
            <a:off x="6526500" y="2655725"/>
            <a:ext cx="3237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Brainstorming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5" name="Google Shape;1245;p107"/>
          <p:cNvPicPr preferRelativeResize="0"/>
          <p:nvPr/>
        </p:nvPicPr>
        <p:blipFill rotWithShape="1">
          <a:blip r:embed="rId5">
            <a:alphaModFix/>
          </a:blip>
          <a:srcRect b="25232" l="3717" r="62699" t="48927"/>
          <a:stretch/>
        </p:blipFill>
        <p:spPr>
          <a:xfrm>
            <a:off x="6065600" y="3040106"/>
            <a:ext cx="1749199" cy="1743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08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08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08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3" name="Google Shape;125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8688" y="1567873"/>
            <a:ext cx="2023375" cy="19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08"/>
          <p:cNvSpPr txBox="1"/>
          <p:nvPr/>
        </p:nvSpPr>
        <p:spPr>
          <a:xfrm>
            <a:off x="348850" y="1067650"/>
            <a:ext cx="59637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Library: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</a:t>
            </a:r>
            <a:r>
              <a:rPr lang="en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atalog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55" name="Google Shape;1255;p108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109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61" name="Google Shape;1261;p109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09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3" name="Google Shape;1263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5" y="1585777"/>
            <a:ext cx="5959302" cy="3194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109"/>
          <p:cNvPicPr preferRelativeResize="0"/>
          <p:nvPr/>
        </p:nvPicPr>
        <p:blipFill rotWithShape="1">
          <a:blip r:embed="rId4">
            <a:alphaModFix/>
          </a:blip>
          <a:srcRect b="0" l="3856" r="1392" t="0"/>
          <a:stretch/>
        </p:blipFill>
        <p:spPr>
          <a:xfrm>
            <a:off x="1026130" y="1771850"/>
            <a:ext cx="4610539" cy="2717971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109"/>
          <p:cNvSpPr/>
          <p:nvPr/>
        </p:nvSpPr>
        <p:spPr>
          <a:xfrm>
            <a:off x="1155041" y="1876171"/>
            <a:ext cx="4349700" cy="39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  <a:effectLst>
            <a:outerShdw blurRad="200025" rotWithShape="0" algn="bl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09">
            <a:hlinkClick r:id="rId5"/>
          </p:cNvPr>
          <p:cNvSpPr txBox="1"/>
          <p:nvPr/>
        </p:nvSpPr>
        <p:spPr>
          <a:xfrm>
            <a:off x="1732953" y="1946293"/>
            <a:ext cx="3190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6"/>
              </a:rPr>
              <a:t>mars.alg</a:t>
            </a:r>
            <a:r>
              <a:rPr lang="en" sz="1800" u="sng">
                <a:solidFill>
                  <a:schemeClr val="hlink"/>
                </a:solidFill>
                <a:latin typeface="Montserrat Black"/>
                <a:ea typeface="Montserrat Black"/>
                <a:cs typeface="Montserrat Black"/>
                <a:sym typeface="Montserrat Black"/>
                <a:hlinkClick r:id="rId7"/>
              </a:rPr>
              <a:t>.academy</a:t>
            </a:r>
            <a:endParaRPr sz="1800">
              <a:solidFill>
                <a:schemeClr val="accen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67" name="Google Shape;1267;p109"/>
          <p:cNvSpPr txBox="1"/>
          <p:nvPr/>
        </p:nvSpPr>
        <p:spPr>
          <a:xfrm>
            <a:off x="348601" y="175175"/>
            <a:ext cx="74070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Complete tasks on the platform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8" name="Google Shape;1268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78050" y="1897201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9" name="Google Shape;1269;p109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09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09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09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09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09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09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09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7" name="Google Shape;1277;p1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4750" y="81699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09"/>
          <p:cNvSpPr txBox="1"/>
          <p:nvPr/>
        </p:nvSpPr>
        <p:spPr>
          <a:xfrm>
            <a:off x="1035653" y="779650"/>
            <a:ext cx="65274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Library: catalog</a:t>
            </a:r>
            <a:r>
              <a:rPr b="1" lang="en"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2</a:t>
            </a:r>
            <a:endParaRPr b="1" sz="24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9" name="Google Shape;1279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8600" y="769475"/>
            <a:ext cx="626100" cy="4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25672" y="1767620"/>
            <a:ext cx="1103575" cy="10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09"/>
          <p:cNvSpPr txBox="1"/>
          <p:nvPr/>
        </p:nvSpPr>
        <p:spPr>
          <a:xfrm rot="-5400000">
            <a:off x="6490250" y="2629625"/>
            <a:ext cx="32751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Library: 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catalog 2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0"/>
          <p:cNvSpPr/>
          <p:nvPr/>
        </p:nvSpPr>
        <p:spPr>
          <a:xfrm>
            <a:off x="0" y="257175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0"/>
          <p:cNvSpPr/>
          <p:nvPr/>
        </p:nvSpPr>
        <p:spPr>
          <a:xfrm>
            <a:off x="5736000" y="1047750"/>
            <a:ext cx="3048000" cy="3048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0"/>
          <p:cNvSpPr/>
          <p:nvPr/>
        </p:nvSpPr>
        <p:spPr>
          <a:xfrm>
            <a:off x="6050277" y="1355868"/>
            <a:ext cx="2432100" cy="2432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0"/>
          <p:cNvSpPr txBox="1"/>
          <p:nvPr/>
        </p:nvSpPr>
        <p:spPr>
          <a:xfrm>
            <a:off x="360000" y="815950"/>
            <a:ext cx="51153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End of the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work day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290" name="Google Shape;129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713" y="1824638"/>
            <a:ext cx="1579225" cy="14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110"/>
          <p:cNvSpPr txBox="1"/>
          <p:nvPr/>
        </p:nvSpPr>
        <p:spPr>
          <a:xfrm>
            <a:off x="360000" y="320450"/>
            <a:ext cx="5690400" cy="1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Module 1. Lesson 3. Dictionaries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11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297" name="Google Shape;1297;p11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111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0" name="Google Shape;130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11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11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11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11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11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11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1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1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1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1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1" name="Google Shape;1311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111"/>
          <p:cNvSpPr txBox="1"/>
          <p:nvPr/>
        </p:nvSpPr>
        <p:spPr>
          <a:xfrm>
            <a:off x="360000" y="175175"/>
            <a:ext cx="73161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end the work day by</a:t>
            </a:r>
            <a:endParaRPr sz="24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answering these technical questions</a:t>
            </a:r>
            <a:endParaRPr sz="24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13" name="Google Shape;1313;p111"/>
          <p:cNvSpPr txBox="1"/>
          <p:nvPr/>
        </p:nvSpPr>
        <p:spPr>
          <a:xfrm>
            <a:off x="360000" y="1150725"/>
            <a:ext cx="66213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is a dictionary? What types of data can be items in a dictionary?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What commands for working with dictionaries do you know? What are they for?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14" name="Google Shape;1314;p111"/>
          <p:cNvSpPr txBox="1"/>
          <p:nvPr/>
        </p:nvSpPr>
        <p:spPr>
          <a:xfrm>
            <a:off x="4670413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5" name="Google Shape;1315;p111"/>
          <p:cNvSpPr txBox="1"/>
          <p:nvPr/>
        </p:nvSpPr>
        <p:spPr>
          <a:xfrm>
            <a:off x="6066738" y="454815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Ann</a:t>
            </a: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6" name="Google Shape;1316;p111"/>
          <p:cNvPicPr preferRelativeResize="0"/>
          <p:nvPr/>
        </p:nvPicPr>
        <p:blipFill rotWithShape="1">
          <a:blip r:embed="rId5">
            <a:alphaModFix/>
          </a:blip>
          <a:srcRect b="52723" l="3463" r="64991" t="20261"/>
          <a:stretch/>
        </p:blipFill>
        <p:spPr>
          <a:xfrm>
            <a:off x="4752000" y="2877874"/>
            <a:ext cx="1439459" cy="17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111"/>
          <p:cNvPicPr preferRelativeResize="0"/>
          <p:nvPr/>
        </p:nvPicPr>
        <p:blipFill rotWithShape="1">
          <a:blip r:embed="rId6">
            <a:alphaModFix/>
          </a:blip>
          <a:srcRect b="58169" l="3142" r="60938" t="15689"/>
          <a:stretch/>
        </p:blipFill>
        <p:spPr>
          <a:xfrm>
            <a:off x="6226012" y="2877876"/>
            <a:ext cx="1554185" cy="1721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11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23" name="Google Shape;1323;p11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112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6" name="Google Shape;132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2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12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12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12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12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12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1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1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1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1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7" name="Google Shape;1337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12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Congratulations on completing the work day!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39" name="Google Shape;1339;p112"/>
          <p:cNvSpPr txBox="1"/>
          <p:nvPr/>
        </p:nvSpPr>
        <p:spPr>
          <a:xfrm>
            <a:off x="360000" y="1317725"/>
            <a:ext cx="5612700" cy="20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Today you did the following: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arenR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went through skills qualifications for working with lists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arenR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programmed a</a:t>
            </a: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 digital catalog;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Montserrat Medium"/>
              <a:buAutoNum type="arabicParenR"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got experience using one data structure in another.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40" name="Google Shape;1340;p112"/>
          <p:cNvPicPr preferRelativeResize="0"/>
          <p:nvPr/>
        </p:nvPicPr>
        <p:blipFill rotWithShape="1">
          <a:blip r:embed="rId5">
            <a:alphaModFix/>
          </a:blip>
          <a:srcRect b="0" l="57323" r="0" t="0"/>
          <a:stretch/>
        </p:blipFill>
        <p:spPr>
          <a:xfrm>
            <a:off x="6319512" y="906391"/>
            <a:ext cx="1049628" cy="408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5" name="Google Shape;1345;p11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46" name="Google Shape;1346;p11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113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9" name="Google Shape;13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13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13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13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13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13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13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1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1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1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1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0" name="Google Shape;1360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13"/>
          <p:cNvSpPr txBox="1"/>
          <p:nvPr/>
        </p:nvSpPr>
        <p:spPr>
          <a:xfrm>
            <a:off x="360000" y="175175"/>
            <a:ext cx="7014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Evaluating your performance</a:t>
            </a:r>
            <a:endParaRPr sz="28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62" name="Google Shape;1362;p113"/>
          <p:cNvSpPr txBox="1"/>
          <p:nvPr/>
        </p:nvSpPr>
        <p:spPr>
          <a:xfrm>
            <a:off x="360000" y="1317725"/>
            <a:ext cx="6318600" cy="23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 Medium"/>
                <a:ea typeface="Montserrat Medium"/>
                <a:cs typeface="Montserrat Medium"/>
                <a:sym typeface="Montserrat Medium"/>
              </a:rPr>
              <a:t>Answer these questions with your colleagues: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turned out the best?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didn’t turn out the way you wanted?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AutoNum type="arabicPeriod"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What should you do next time to avoid any issues?</a:t>
            </a:r>
            <a:endParaRPr sz="1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63" name="Google Shape;1363;p113"/>
          <p:cNvPicPr preferRelativeResize="0"/>
          <p:nvPr/>
        </p:nvPicPr>
        <p:blipFill rotWithShape="1">
          <a:blip r:embed="rId5">
            <a:alphaModFix/>
          </a:blip>
          <a:srcRect b="28100" l="3109" r="59107" t="46408"/>
          <a:stretch/>
        </p:blipFill>
        <p:spPr>
          <a:xfrm>
            <a:off x="6039974" y="3062575"/>
            <a:ext cx="1525522" cy="172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60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23" name="Google Shape;323;p60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0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60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0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0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60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60"/>
          <p:cNvSpPr txBox="1"/>
          <p:nvPr/>
        </p:nvSpPr>
        <p:spPr>
          <a:xfrm>
            <a:off x="3801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4282075" y="1578575"/>
            <a:ext cx="34464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Method</a:t>
            </a:r>
            <a:r>
              <a:rPr lang="en" sz="1300">
                <a:latin typeface="Montserrat ExtraBold"/>
                <a:ea typeface="Montserrat ExtraBold"/>
                <a:cs typeface="Montserrat ExtraBold"/>
                <a:sym typeface="Montserrat ExtraBold"/>
              </a:rPr>
              <a:t> 2. </a:t>
            </a: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Using a list</a:t>
            </a:r>
            <a:endParaRPr sz="13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 new books arrive, they can easily be added to the database.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Program size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Disadvantages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Strict compliance with the numbers in the list must be maintained. If you delete a book and forget to delete the location, the whole base will break.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35" name="Google Shape;335;p60"/>
          <p:cNvGraphicFramePr/>
          <p:nvPr/>
        </p:nvGraphicFramePr>
        <p:xfrm>
          <a:off x="303963" y="168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250575"/>
                <a:gridCol w="1250575"/>
                <a:gridCol w="1250575"/>
              </a:tblGrid>
              <a:tr h="3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oliver twist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nicholas nickelby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ivanhoe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336" name="Google Shape;336;p60"/>
          <p:cNvGraphicFramePr/>
          <p:nvPr/>
        </p:nvGraphicFramePr>
        <p:xfrm>
          <a:off x="303963" y="333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250575"/>
                <a:gridCol w="1250575"/>
                <a:gridCol w="1250575"/>
              </a:tblGrid>
              <a:tr h="348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 10 shelf 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 1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shelf 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</a:t>
                      </a:r>
                      <a:r>
                        <a:rPr lang="en">
                          <a:solidFill>
                            <a:srgbClr val="666666"/>
                          </a:solidFill>
                        </a:rPr>
                        <a:t> 7 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shelf 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cxnSp>
        <p:nvCxnSpPr>
          <p:cNvPr id="337" name="Google Shape;337;p60"/>
          <p:cNvCxnSpPr/>
          <p:nvPr/>
        </p:nvCxnSpPr>
        <p:spPr>
          <a:xfrm>
            <a:off x="2173925" y="2689400"/>
            <a:ext cx="0" cy="649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8" name="Google Shape;136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5873"/>
            <a:ext cx="6485351" cy="1599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114"/>
          <p:cNvPicPr preferRelativeResize="0"/>
          <p:nvPr/>
        </p:nvPicPr>
        <p:blipFill rotWithShape="1">
          <a:blip r:embed="rId4">
            <a:alphaModFix/>
          </a:blip>
          <a:srcRect b="34424" l="0" r="63983" t="37712"/>
          <a:stretch/>
        </p:blipFill>
        <p:spPr>
          <a:xfrm>
            <a:off x="5915925" y="2920900"/>
            <a:ext cx="1803000" cy="18298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0" name="Google Shape;1370;p114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1371" name="Google Shape;1371;p114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14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114"/>
          <p:cNvSpPr txBox="1"/>
          <p:nvPr/>
        </p:nvSpPr>
        <p:spPr>
          <a:xfrm>
            <a:off x="360000" y="175175"/>
            <a:ext cx="71085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Additional tasks to improve your performance</a:t>
            </a:r>
            <a:endParaRPr sz="3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74" name="Google Shape;1374;p114"/>
          <p:cNvSpPr txBox="1"/>
          <p:nvPr/>
        </p:nvSpPr>
        <p:spPr>
          <a:xfrm rot="-5400000">
            <a:off x="6504350" y="2628125"/>
            <a:ext cx="32625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Summing up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work day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5" name="Google Shape;1375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8050" y="1277729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14"/>
          <p:cNvSpPr/>
          <p:nvPr/>
        </p:nvSpPr>
        <p:spPr>
          <a:xfrm>
            <a:off x="8784000" y="16052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14"/>
          <p:cNvSpPr/>
          <p:nvPr/>
        </p:nvSpPr>
        <p:spPr>
          <a:xfrm>
            <a:off x="8784000" y="1920013"/>
            <a:ext cx="192900" cy="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14"/>
          <p:cNvSpPr/>
          <p:nvPr/>
        </p:nvSpPr>
        <p:spPr>
          <a:xfrm>
            <a:off x="8784000" y="22458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14"/>
          <p:cNvSpPr/>
          <p:nvPr/>
        </p:nvSpPr>
        <p:spPr>
          <a:xfrm>
            <a:off x="8784000" y="25618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14"/>
          <p:cNvSpPr/>
          <p:nvPr/>
        </p:nvSpPr>
        <p:spPr>
          <a:xfrm>
            <a:off x="8784000" y="28778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14"/>
          <p:cNvSpPr/>
          <p:nvPr/>
        </p:nvSpPr>
        <p:spPr>
          <a:xfrm>
            <a:off x="8784000" y="31938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14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14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114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14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4675" y="175175"/>
            <a:ext cx="1162225" cy="109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14"/>
          <p:cNvSpPr/>
          <p:nvPr/>
        </p:nvSpPr>
        <p:spPr>
          <a:xfrm rot="10800000">
            <a:off x="4637840" y="1556150"/>
            <a:ext cx="2826300" cy="684300"/>
          </a:xfrm>
          <a:prstGeom prst="homePlate">
            <a:avLst>
              <a:gd fmla="val 6444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14"/>
          <p:cNvSpPr txBox="1"/>
          <p:nvPr/>
        </p:nvSpPr>
        <p:spPr>
          <a:xfrm>
            <a:off x="5189493" y="1577300"/>
            <a:ext cx="2297700" cy="6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Library: 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add’l tasks</a:t>
            </a:r>
            <a:endParaRPr sz="1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89" name="Google Shape;1389;p114"/>
          <p:cNvSpPr/>
          <p:nvPr/>
        </p:nvSpPr>
        <p:spPr>
          <a:xfrm>
            <a:off x="3473825" y="1299875"/>
            <a:ext cx="1412100" cy="137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1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395" name="Google Shape;1395;p115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Share projects with other students</a:t>
            </a:r>
            <a:r>
              <a:rPr b="0" i="0" lang="en" sz="3200" u="none" strike="noStrike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1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pic>
        <p:nvPicPr>
          <p:cNvPr id="1401" name="Google Shape;1401;p116"/>
          <p:cNvPicPr preferRelativeResize="0"/>
          <p:nvPr/>
        </p:nvPicPr>
        <p:blipFill rotWithShape="1">
          <a:blip r:embed="rId3">
            <a:alphaModFix/>
          </a:blip>
          <a:srcRect b="24817" l="0" r="0" t="0"/>
          <a:stretch/>
        </p:blipFill>
        <p:spPr>
          <a:xfrm>
            <a:off x="3450000" y="540650"/>
            <a:ext cx="5334001" cy="3769827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9525">
              <a:srgbClr val="000000">
                <a:alpha val="20000"/>
              </a:srgbClr>
            </a:outerShdw>
          </a:effectLst>
        </p:spPr>
      </p:pic>
      <p:sp>
        <p:nvSpPr>
          <p:cNvPr id="1402" name="Google Shape;1402;p116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3" name="Google Shape;1403;p116"/>
          <p:cNvSpPr txBox="1"/>
          <p:nvPr/>
        </p:nvSpPr>
        <p:spPr>
          <a:xfrm>
            <a:off x="366775" y="914400"/>
            <a:ext cx="2923800" cy="18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space where our guys share projects, games, and ideas with each other.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the Hall of Fame, the guys communicate and compete with each other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04" name="Google Shape;1404;p116"/>
          <p:cNvPicPr preferRelativeResize="0"/>
          <p:nvPr/>
        </p:nvPicPr>
        <p:blipFill rotWithShape="1">
          <a:blip r:embed="rId4">
            <a:alphaModFix/>
          </a:blip>
          <a:srcRect b="6288" l="0" r="0" t="0"/>
          <a:stretch/>
        </p:blipFill>
        <p:spPr>
          <a:xfrm>
            <a:off x="3450000" y="842372"/>
            <a:ext cx="5334001" cy="34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16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6" name="Google Shape;1406;p116"/>
          <p:cNvCxnSpPr/>
          <p:nvPr/>
        </p:nvCxnSpPr>
        <p:spPr>
          <a:xfrm>
            <a:off x="4934675" y="408725"/>
            <a:ext cx="0" cy="51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1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12" name="Google Shape;1412;p117"/>
          <p:cNvSpPr txBox="1"/>
          <p:nvPr/>
        </p:nvSpPr>
        <p:spPr>
          <a:xfrm>
            <a:off x="276199" y="2343150"/>
            <a:ext cx="219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Trends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3" name="Google Shape;1413;p117"/>
          <p:cNvSpPr txBox="1"/>
          <p:nvPr/>
        </p:nvSpPr>
        <p:spPr>
          <a:xfrm>
            <a:off x="3290525" y="2419350"/>
            <a:ext cx="54933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block with new projects that are gaining popularity. The projects in this block help to understand what is happening in the Hall of Fame.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trends reflect the projects that have the most likes and comments per day, week or month.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4" name="Google Shape;141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81972"/>
            <a:ext cx="8715121" cy="20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1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20" name="Google Shape;1420;p118"/>
          <p:cNvSpPr txBox="1"/>
          <p:nvPr/>
        </p:nvSpPr>
        <p:spPr>
          <a:xfrm>
            <a:off x="245799" y="2899350"/>
            <a:ext cx="304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Viewing 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21" name="Google Shape;1421;p118"/>
          <p:cNvSpPr txBox="1"/>
          <p:nvPr/>
        </p:nvSpPr>
        <p:spPr>
          <a:xfrm>
            <a:off x="3290525" y="2952750"/>
            <a:ext cx="54933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Projects are displayed by newness, popularity and number of comments, and you can also view projects of "Celebrities", friends, and projects on individual subjects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2" name="Google Shape;1422;p118"/>
          <p:cNvPicPr preferRelativeResize="0"/>
          <p:nvPr/>
        </p:nvPicPr>
        <p:blipFill rotWithShape="1">
          <a:blip r:embed="rId3">
            <a:alphaModFix/>
          </a:blip>
          <a:srcRect b="54416" l="0" r="0" t="0"/>
          <a:stretch/>
        </p:blipFill>
        <p:spPr>
          <a:xfrm>
            <a:off x="360000" y="360000"/>
            <a:ext cx="8424003" cy="2450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19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28" name="Google Shape;1428;p119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Celebrity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29" name="Google Shape;1429;p119"/>
          <p:cNvPicPr preferRelativeResize="0"/>
          <p:nvPr/>
        </p:nvPicPr>
        <p:blipFill rotWithShape="1">
          <a:blip r:embed="rId3">
            <a:alphaModFix/>
          </a:blip>
          <a:srcRect b="26340" l="0" r="0" t="0"/>
          <a:stretch/>
        </p:blipFill>
        <p:spPr>
          <a:xfrm>
            <a:off x="3450000" y="540650"/>
            <a:ext cx="5334001" cy="36934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430" name="Google Shape;1430;p119"/>
          <p:cNvSpPr txBox="1"/>
          <p:nvPr/>
        </p:nvSpPr>
        <p:spPr>
          <a:xfrm>
            <a:off x="366775" y="990600"/>
            <a:ext cx="29238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Students who make cool projects and win competitions receive a special status: "Celebrity".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student who has received celebrity status receives a blue badge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1" name="Google Shape;1431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3103" y="2860492"/>
            <a:ext cx="366850" cy="3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19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3" name="Google Shape;1433;p119"/>
          <p:cNvPicPr preferRelativeResize="0"/>
          <p:nvPr/>
        </p:nvPicPr>
        <p:blipFill rotWithShape="1">
          <a:blip r:embed="rId5">
            <a:alphaModFix/>
          </a:blip>
          <a:srcRect b="8858" l="0" r="0" t="0"/>
          <a:stretch/>
        </p:blipFill>
        <p:spPr>
          <a:xfrm>
            <a:off x="3450000" y="868075"/>
            <a:ext cx="5334001" cy="336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39" name="Google Shape;1439;p120"/>
          <p:cNvSpPr txBox="1"/>
          <p:nvPr/>
        </p:nvSpPr>
        <p:spPr>
          <a:xfrm>
            <a:off x="360000" y="360000"/>
            <a:ext cx="27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Projects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40" name="Google Shape;1440;p120"/>
          <p:cNvPicPr preferRelativeResize="0"/>
          <p:nvPr/>
        </p:nvPicPr>
        <p:blipFill rotWithShape="1">
          <a:blip r:embed="rId3">
            <a:alphaModFix/>
          </a:blip>
          <a:srcRect b="33770" l="0" r="0" t="0"/>
          <a:stretch/>
        </p:blipFill>
        <p:spPr>
          <a:xfrm>
            <a:off x="3450000" y="540650"/>
            <a:ext cx="5334001" cy="332092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441" name="Google Shape;1441;p120"/>
          <p:cNvSpPr txBox="1"/>
          <p:nvPr/>
        </p:nvSpPr>
        <p:spPr>
          <a:xfrm>
            <a:off x="360000" y="943063"/>
            <a:ext cx="29931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See the work of other students, play games.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Put reactions, share comments and discuss projects.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120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3" name="Google Shape;1443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0000" y="863175"/>
            <a:ext cx="5322577" cy="2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2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49" name="Google Shape;1449;p121"/>
          <p:cNvSpPr txBox="1"/>
          <p:nvPr/>
        </p:nvSpPr>
        <p:spPr>
          <a:xfrm>
            <a:off x="360000" y="360000"/>
            <a:ext cx="470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Hall of Fame rules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50" name="Google Shape;1450;p121"/>
          <p:cNvSpPr/>
          <p:nvPr/>
        </p:nvSpPr>
        <p:spPr>
          <a:xfrm>
            <a:off x="5077575" y="1619250"/>
            <a:ext cx="3838500" cy="21306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121"/>
          <p:cNvSpPr txBox="1"/>
          <p:nvPr/>
        </p:nvSpPr>
        <p:spPr>
          <a:xfrm>
            <a:off x="360000" y="867065"/>
            <a:ext cx="66297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F1C2C"/>
                </a:solidFill>
                <a:latin typeface="Montserrat"/>
                <a:ea typeface="Montserrat"/>
                <a:cs typeface="Montserrat"/>
                <a:sym typeface="Montserrat"/>
              </a:rPr>
              <a:t>When you publish projects or write comments, make sure that you don't break the rules: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2" name="Google Shape;1452;p121"/>
          <p:cNvSpPr txBox="1"/>
          <p:nvPr/>
        </p:nvSpPr>
        <p:spPr>
          <a:xfrm>
            <a:off x="5238799" y="1806998"/>
            <a:ext cx="35574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For violating the rules, your access to the Hall of Fame will be restricted: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week for the first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two weeks for the second violation,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660000"/>
                </a:solidFill>
                <a:latin typeface="Montserrat"/>
                <a:ea typeface="Montserrat"/>
                <a:cs typeface="Montserrat"/>
                <a:sym typeface="Montserrat"/>
              </a:rPr>
              <a:t>— for one month for the third and next violations, and we will also write to parents</a:t>
            </a:r>
            <a:endParaRPr b="0" i="0" sz="1200" u="none" cap="none" strike="noStrike">
              <a:solidFill>
                <a:srgbClr val="66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453" name="Google Shape;1453;p121"/>
          <p:cNvGraphicFramePr/>
          <p:nvPr/>
        </p:nvGraphicFramePr>
        <p:xfrm>
          <a:off x="453225" y="1600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{439E33E7-09A2-48E0-95B6-40111ABD902B}</a:tableStyleId>
              </a:tblPr>
              <a:tblGrid>
                <a:gridCol w="382850"/>
                <a:gridCol w="4124325"/>
              </a:tblGrid>
              <a:tr h="469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😇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Politeness</a:t>
                      </a:r>
                      <a:b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scold or insult other students.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🤗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Honesty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false information about events or people.</a:t>
                      </a:r>
                      <a:endParaRPr sz="1200" u="none" cap="none" strike="noStrike">
                        <a:solidFill>
                          <a:srgbClr val="0F1C2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🕊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Peace and friendship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Don't add scenes of violence or crimes to your projects.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1"/>
                          </a:solidFill>
                        </a:rPr>
                        <a:t>🚫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prohibited materials</a:t>
                      </a:r>
                      <a:br>
                        <a:rPr b="1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b="0" i="0" lang="en" sz="1200" u="none" cap="none" strike="noStrike">
                          <a:solidFill>
                            <a:srgbClr val="0F1C2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 not publish indecent pictures, videos, text, etc.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22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59" name="Google Shape;1459;p122"/>
          <p:cNvSpPr txBox="1"/>
          <p:nvPr/>
        </p:nvSpPr>
        <p:spPr>
          <a:xfrm>
            <a:off x="360000" y="360000"/>
            <a:ext cx="292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Full-screen project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60" name="Google Shape;1460;p122"/>
          <p:cNvPicPr preferRelativeResize="0"/>
          <p:nvPr/>
        </p:nvPicPr>
        <p:blipFill rotWithShape="1">
          <a:blip r:embed="rId3">
            <a:alphaModFix/>
          </a:blip>
          <a:srcRect b="38442" l="0" r="0" t="0"/>
          <a:stretch/>
        </p:blipFill>
        <p:spPr>
          <a:xfrm>
            <a:off x="3450000" y="540650"/>
            <a:ext cx="5334001" cy="31072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>
              <a:srgbClr val="000000">
                <a:alpha val="20000"/>
              </a:srgbClr>
            </a:outerShdw>
          </a:effectLst>
        </p:spPr>
      </p:pic>
      <p:sp>
        <p:nvSpPr>
          <p:cNvPr id="1461" name="Google Shape;1461;p122"/>
          <p:cNvSpPr txBox="1"/>
          <p:nvPr/>
        </p:nvSpPr>
        <p:spPr>
          <a:xfrm>
            <a:off x="366775" y="1447800"/>
            <a:ext cx="29238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It's easier to interact with projects if they are open in full screen mode.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open the project, click on the arrow icon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2" name="Google Shape;1462;p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2975" y="3374902"/>
            <a:ext cx="254375" cy="2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122"/>
          <p:cNvSpPr/>
          <p:nvPr/>
        </p:nvSpPr>
        <p:spPr>
          <a:xfrm>
            <a:off x="3899400" y="615925"/>
            <a:ext cx="380100" cy="6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4" name="Google Shape;1464;p122"/>
          <p:cNvPicPr preferRelativeResize="0"/>
          <p:nvPr/>
        </p:nvPicPr>
        <p:blipFill rotWithShape="1">
          <a:blip r:embed="rId5">
            <a:alphaModFix/>
          </a:blip>
          <a:srcRect b="3536" l="0" r="0" t="3387"/>
          <a:stretch/>
        </p:blipFill>
        <p:spPr>
          <a:xfrm>
            <a:off x="3450000" y="851150"/>
            <a:ext cx="5334000" cy="279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23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My class</a:t>
            </a:r>
            <a:endParaRPr/>
          </a:p>
        </p:txBody>
      </p:sp>
      <p:sp>
        <p:nvSpPr>
          <p:cNvPr id="1470" name="Google Shape;1470;p123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Messages from the teacher and projects of classmates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61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43" name="Google Shape;343;p61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61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" name="Google Shape;3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61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1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1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61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61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61"/>
          <p:cNvSpPr txBox="1"/>
          <p:nvPr/>
        </p:nvSpPr>
        <p:spPr>
          <a:xfrm>
            <a:off x="3801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54" name="Google Shape;354;p61"/>
          <p:cNvSpPr txBox="1"/>
          <p:nvPr/>
        </p:nvSpPr>
        <p:spPr>
          <a:xfrm>
            <a:off x="237550" y="1578575"/>
            <a:ext cx="420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the title of the book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title.lower()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[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'oliver twist', 'nicholas nickelby',’xyz’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addresses = [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'row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10 shelf 3'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1 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shelf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2'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title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(books)):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books[i] == title: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'Book location:'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addresses[i])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There is no such book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1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61"/>
          <p:cNvSpPr txBox="1"/>
          <p:nvPr/>
        </p:nvSpPr>
        <p:spPr>
          <a:xfrm>
            <a:off x="4282075" y="1578575"/>
            <a:ext cx="34464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Method</a:t>
            </a:r>
            <a:r>
              <a:rPr lang="en" sz="1300">
                <a:latin typeface="Montserrat ExtraBold"/>
                <a:ea typeface="Montserrat ExtraBold"/>
                <a:cs typeface="Montserrat ExtraBold"/>
                <a:sym typeface="Montserrat ExtraBold"/>
              </a:rPr>
              <a:t> 2. </a:t>
            </a: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Using a list</a:t>
            </a:r>
            <a:endParaRPr sz="13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If new books arrive, they can easily be added to the database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Program size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Disadvantages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trict compliance with the numbers in the list must be maintained. If you delete a book and forget to delete the location, the whole base will break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124"/>
          <p:cNvPicPr preferRelativeResize="0"/>
          <p:nvPr/>
        </p:nvPicPr>
        <p:blipFill rotWithShape="1">
          <a:blip r:embed="rId3">
            <a:alphaModFix/>
          </a:blip>
          <a:srcRect b="0" l="24369" r="-8665" t="0"/>
          <a:stretch/>
        </p:blipFill>
        <p:spPr>
          <a:xfrm>
            <a:off x="458175" y="3403800"/>
            <a:ext cx="2137775" cy="434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6" name="Google Shape;1476;p124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77" name="Google Shape;1477;p124"/>
          <p:cNvSpPr txBox="1"/>
          <p:nvPr/>
        </p:nvSpPr>
        <p:spPr>
          <a:xfrm>
            <a:off x="360000" y="360000"/>
            <a:ext cx="282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My class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78" name="Google Shape;1478;p124"/>
          <p:cNvSpPr txBox="1"/>
          <p:nvPr/>
        </p:nvSpPr>
        <p:spPr>
          <a:xfrm>
            <a:off x="366775" y="853600"/>
            <a:ext cx="35553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space in your classroom where you can publish and discuss projects with classmates, and view messages from the teacher.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9" name="Google Shape;1479;p124"/>
          <p:cNvSpPr/>
          <p:nvPr/>
        </p:nvSpPr>
        <p:spPr>
          <a:xfrm>
            <a:off x="1430550" y="3509025"/>
            <a:ext cx="683700" cy="224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24"/>
          <p:cNvSpPr txBox="1"/>
          <p:nvPr/>
        </p:nvSpPr>
        <p:spPr>
          <a:xfrm>
            <a:off x="379975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Click on your name in the upper right corner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1" name="Google Shape;1481;p124"/>
          <p:cNvPicPr preferRelativeResize="0"/>
          <p:nvPr/>
        </p:nvPicPr>
        <p:blipFill rotWithShape="1">
          <a:blip r:embed="rId4">
            <a:alphaModFix/>
          </a:blip>
          <a:srcRect b="33897" l="0" r="0" t="0"/>
          <a:stretch/>
        </p:blipFill>
        <p:spPr>
          <a:xfrm>
            <a:off x="3439800" y="3126850"/>
            <a:ext cx="1564100" cy="7115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82" name="Google Shape;1482;p124"/>
          <p:cNvCxnSpPr/>
          <p:nvPr/>
        </p:nvCxnSpPr>
        <p:spPr>
          <a:xfrm>
            <a:off x="379450" y="2939575"/>
            <a:ext cx="84750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3" name="Google Shape;1483;p124"/>
          <p:cNvSpPr txBox="1"/>
          <p:nvPr/>
        </p:nvSpPr>
        <p:spPr>
          <a:xfrm>
            <a:off x="3329350" y="3875138"/>
            <a:ext cx="2369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item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"My class"</a:t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4" name="Google Shape;1484;p124"/>
          <p:cNvSpPr/>
          <p:nvPr/>
        </p:nvSpPr>
        <p:spPr>
          <a:xfrm>
            <a:off x="4102800" y="3622435"/>
            <a:ext cx="820800" cy="1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85" name="Google Shape;1485;p124"/>
          <p:cNvCxnSpPr/>
          <p:nvPr/>
        </p:nvCxnSpPr>
        <p:spPr>
          <a:xfrm>
            <a:off x="1808000" y="3207875"/>
            <a:ext cx="0" cy="212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6" name="Google Shape;1486;p124"/>
          <p:cNvCxnSpPr>
            <a:endCxn id="1484" idx="3"/>
          </p:cNvCxnSpPr>
          <p:nvPr/>
        </p:nvCxnSpPr>
        <p:spPr>
          <a:xfrm rot="10800000">
            <a:off x="4923600" y="3698485"/>
            <a:ext cx="273600" cy="7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487" name="Google Shape;1487;p124"/>
          <p:cNvPicPr preferRelativeResize="0"/>
          <p:nvPr/>
        </p:nvPicPr>
        <p:blipFill rotWithShape="1">
          <a:blip r:embed="rId5">
            <a:alphaModFix/>
          </a:blip>
          <a:srcRect b="7646" l="5579" r="5150" t="0"/>
          <a:stretch/>
        </p:blipFill>
        <p:spPr>
          <a:xfrm>
            <a:off x="4290175" y="279650"/>
            <a:ext cx="4564275" cy="26599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25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493" name="Google Shape;1493;p125"/>
          <p:cNvSpPr txBox="1"/>
          <p:nvPr>
            <p:ph type="title"/>
          </p:nvPr>
        </p:nvSpPr>
        <p:spPr>
          <a:xfrm>
            <a:off x="1080000" y="1926000"/>
            <a:ext cx="7266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Storing and viewing your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26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499" name="Google Shape;1499;p126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00" name="Google Shape;1500;p126"/>
          <p:cNvSpPr txBox="1"/>
          <p:nvPr/>
        </p:nvSpPr>
        <p:spPr>
          <a:xfrm>
            <a:off x="370350" y="1320800"/>
            <a:ext cx="62655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D1C1D"/>
                </a:solidFill>
                <a:latin typeface="Montserrat"/>
                <a:ea typeface="Montserrat"/>
                <a:cs typeface="Montserrat"/>
                <a:sym typeface="Montserrat"/>
              </a:rPr>
              <a:t>The files that you uploaded to the task on the platform go to the "Lab" on the "Files" tab.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1" name="Google Shape;1501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377" y="2080687"/>
            <a:ext cx="2635151" cy="174861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2" name="Google Shape;1502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3350" y="2080688"/>
            <a:ext cx="1398869" cy="174862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3" name="Google Shape;1503;p126"/>
          <p:cNvCxnSpPr>
            <a:endCxn id="1502" idx="1"/>
          </p:cNvCxnSpPr>
          <p:nvPr/>
        </p:nvCxnSpPr>
        <p:spPr>
          <a:xfrm flipH="1" rot="10800000">
            <a:off x="2903650" y="2955001"/>
            <a:ext cx="599700" cy="57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04" name="Google Shape;1504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9011" y="2080688"/>
            <a:ext cx="3119478" cy="174862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5" name="Google Shape;1505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9000" y="2103700"/>
            <a:ext cx="3083674" cy="1724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6" name="Google Shape;1506;p126"/>
          <p:cNvCxnSpPr>
            <a:stCxn id="1502" idx="3"/>
          </p:cNvCxnSpPr>
          <p:nvPr/>
        </p:nvCxnSpPr>
        <p:spPr>
          <a:xfrm flipH="1" rot="10800000">
            <a:off x="4902219" y="2697301"/>
            <a:ext cx="753000" cy="2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7" name="Google Shape;1507;p126"/>
          <p:cNvSpPr/>
          <p:nvPr/>
        </p:nvSpPr>
        <p:spPr>
          <a:xfrm>
            <a:off x="5290400" y="2393802"/>
            <a:ext cx="303900" cy="68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26"/>
          <p:cNvSpPr/>
          <p:nvPr/>
        </p:nvSpPr>
        <p:spPr>
          <a:xfrm>
            <a:off x="6004900" y="2113326"/>
            <a:ext cx="1899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26"/>
          <p:cNvSpPr/>
          <p:nvPr/>
        </p:nvSpPr>
        <p:spPr>
          <a:xfrm>
            <a:off x="615775" y="2242550"/>
            <a:ext cx="2325900" cy="151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27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515" name="Google Shape;1515;p127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Your solutions are stored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16" name="Google Shape;1516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2287" y="2027950"/>
            <a:ext cx="3892925" cy="2364654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7" name="Google Shape;1517;p127"/>
          <p:cNvSpPr txBox="1"/>
          <p:nvPr/>
        </p:nvSpPr>
        <p:spPr>
          <a:xfrm>
            <a:off x="366775" y="1282800"/>
            <a:ext cx="69798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Scratch and Python solutions go to the "Lab" on the "Projects" tab immediately after saving.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8" name="Google Shape;1518;p127"/>
          <p:cNvCxnSpPr/>
          <p:nvPr/>
        </p:nvCxnSpPr>
        <p:spPr>
          <a:xfrm>
            <a:off x="4365436" y="2272607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19" name="Google Shape;1519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43" y="2023200"/>
            <a:ext cx="3902300" cy="23741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0" name="Google Shape;1520;p127"/>
          <p:cNvSpPr/>
          <p:nvPr/>
        </p:nvSpPr>
        <p:spPr>
          <a:xfrm>
            <a:off x="6066451" y="2085286"/>
            <a:ext cx="289500" cy="98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1" name="Google Shape;1521;p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1625" y="2658525"/>
            <a:ext cx="3183176" cy="193973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28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Hall of Fame</a:t>
            </a:r>
            <a:endParaRPr/>
          </a:p>
        </p:txBody>
      </p:sp>
      <p:sp>
        <p:nvSpPr>
          <p:cNvPr id="1527" name="Google Shape;1527;p128"/>
          <p:cNvSpPr txBox="1"/>
          <p:nvPr/>
        </p:nvSpPr>
        <p:spPr>
          <a:xfrm>
            <a:off x="360000" y="360000"/>
            <a:ext cx="81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Deleted projects end up in the "Trash"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28" name="Google Shape;1528;p128"/>
          <p:cNvPicPr preferRelativeResize="0"/>
          <p:nvPr/>
        </p:nvPicPr>
        <p:blipFill rotWithShape="1">
          <a:blip r:embed="rId3">
            <a:alphaModFix/>
          </a:blip>
          <a:srcRect b="9461" l="0" r="0" t="0"/>
          <a:stretch/>
        </p:blipFill>
        <p:spPr>
          <a:xfrm>
            <a:off x="458350" y="1406700"/>
            <a:ext cx="5300352" cy="2926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9" name="Google Shape;1529;p128"/>
          <p:cNvSpPr/>
          <p:nvPr/>
        </p:nvSpPr>
        <p:spPr>
          <a:xfrm>
            <a:off x="524575" y="2159499"/>
            <a:ext cx="516900" cy="1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29"/>
          <p:cNvSpPr txBox="1"/>
          <p:nvPr>
            <p:ph idx="1" type="subTitle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535" name="Google Shape;1535;p129"/>
          <p:cNvSpPr txBox="1"/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i="0" lang="en" sz="3200" u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Publishing Python projects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130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541" name="Google Shape;1541;p130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Create a project in the Lab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42" name="Google Shape;154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653" y="2697300"/>
            <a:ext cx="2526085" cy="1601551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3" name="Google Shape;1543;p130"/>
          <p:cNvSpPr/>
          <p:nvPr/>
        </p:nvSpPr>
        <p:spPr>
          <a:xfrm>
            <a:off x="457200" y="1110625"/>
            <a:ext cx="4654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Go to the "Laboratory" page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4" name="Google Shape;1544;p130"/>
          <p:cNvSpPr/>
          <p:nvPr/>
        </p:nvSpPr>
        <p:spPr>
          <a:xfrm>
            <a:off x="457200" y="2288700"/>
            <a:ext cx="6596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Click on the button "+ Create project" → Python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130"/>
          <p:cNvSpPr/>
          <p:nvPr/>
        </p:nvSpPr>
        <p:spPr>
          <a:xfrm>
            <a:off x="5775300" y="3698872"/>
            <a:ext cx="813300" cy="159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6" name="Google Shape;1546;p130"/>
          <p:cNvPicPr preferRelativeResize="0"/>
          <p:nvPr/>
        </p:nvPicPr>
        <p:blipFill rotWithShape="1">
          <a:blip r:embed="rId4">
            <a:alphaModFix/>
          </a:blip>
          <a:srcRect b="10457" l="0" r="8784" t="5677"/>
          <a:stretch/>
        </p:blipFill>
        <p:spPr>
          <a:xfrm>
            <a:off x="457200" y="1458125"/>
            <a:ext cx="6437574" cy="550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7" name="Google Shape;1547;p1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9" y="2697300"/>
            <a:ext cx="3209676" cy="16015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48" name="Google Shape;1548;p130"/>
          <p:cNvCxnSpPr>
            <a:endCxn id="1549" idx="0"/>
          </p:cNvCxnSpPr>
          <p:nvPr/>
        </p:nvCxnSpPr>
        <p:spPr>
          <a:xfrm>
            <a:off x="4741300" y="1414700"/>
            <a:ext cx="30000" cy="189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9" name="Google Shape;1549;p130"/>
          <p:cNvSpPr/>
          <p:nvPr/>
        </p:nvSpPr>
        <p:spPr>
          <a:xfrm>
            <a:off x="4323100" y="1604000"/>
            <a:ext cx="896400" cy="270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0" name="Google Shape;1550;p130"/>
          <p:cNvCxnSpPr>
            <a:stCxn id="1547" idx="3"/>
          </p:cNvCxnSpPr>
          <p:nvPr/>
        </p:nvCxnSpPr>
        <p:spPr>
          <a:xfrm>
            <a:off x="3666875" y="3498075"/>
            <a:ext cx="31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31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556" name="Google Shape;1556;p131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Add a name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57" name="Google Shape;1557;p131"/>
          <p:cNvSpPr/>
          <p:nvPr/>
        </p:nvSpPr>
        <p:spPr>
          <a:xfrm>
            <a:off x="418500" y="2909450"/>
            <a:ext cx="37317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Enter the project name</a:t>
            </a:r>
            <a:b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6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Use only Latin letters, numbers and the sign "_" The name should not be the same as other names of projects on Python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8" name="Google Shape;1558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7050" y="1057050"/>
            <a:ext cx="2960727" cy="173193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9" name="Google Shape;1559;p131"/>
          <p:cNvSpPr/>
          <p:nvPr/>
        </p:nvSpPr>
        <p:spPr>
          <a:xfrm>
            <a:off x="4297050" y="2909450"/>
            <a:ext cx="3984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Click "Description and publication"</a:t>
            </a:r>
            <a:endParaRPr b="0" i="0" sz="1600" u="none" cap="none" strike="noStrike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6339325" y="1695275"/>
            <a:ext cx="842400" cy="197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131"/>
          <p:cNvCxnSpPr>
            <a:endCxn id="1560" idx="2"/>
          </p:cNvCxnSpPr>
          <p:nvPr/>
        </p:nvCxnSpPr>
        <p:spPr>
          <a:xfrm rot="10800000">
            <a:off x="6760525" y="1892975"/>
            <a:ext cx="11400" cy="49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62" name="Google Shape;1562;p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000" y="1057050"/>
            <a:ext cx="2454156" cy="169475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idx="1" type="subTitle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0" i="0" lang="en" sz="1200" u="none" strike="noStrike">
                <a:latin typeface="Montserrat Medium"/>
                <a:ea typeface="Montserrat Medium"/>
                <a:cs typeface="Montserrat Medium"/>
                <a:sym typeface="Montserrat Medium"/>
              </a:rPr>
              <a:t>Laboratory</a:t>
            </a:r>
            <a:endParaRPr/>
          </a:p>
        </p:txBody>
      </p:sp>
      <p:sp>
        <p:nvSpPr>
          <p:cNvPr id="1568" name="Google Shape;1568;p132"/>
          <p:cNvSpPr txBox="1"/>
          <p:nvPr/>
        </p:nvSpPr>
        <p:spPr>
          <a:xfrm>
            <a:off x="360000" y="360000"/>
            <a:ext cx="825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Enter a description and publish</a:t>
            </a:r>
            <a:endParaRPr b="0" i="0" sz="28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69" name="Google Shape;1569;p132"/>
          <p:cNvSpPr/>
          <p:nvPr/>
        </p:nvSpPr>
        <p:spPr>
          <a:xfrm>
            <a:off x="4648500" y="1051725"/>
            <a:ext cx="42405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Enter the name and description 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Select and upload an image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Publish your project to the Hall of Fame or Class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0" name="Google Shape;1570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200" y="1051800"/>
            <a:ext cx="3940498" cy="2763007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62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61" name="Google Shape;361;p62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2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62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2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62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2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2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62"/>
          <p:cNvSpPr txBox="1"/>
          <p:nvPr/>
        </p:nvSpPr>
        <p:spPr>
          <a:xfrm>
            <a:off x="3039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72" name="Google Shape;372;p62"/>
          <p:cNvSpPr txBox="1"/>
          <p:nvPr/>
        </p:nvSpPr>
        <p:spPr>
          <a:xfrm>
            <a:off x="5992625" y="4458000"/>
            <a:ext cx="1703400" cy="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Cole, </a:t>
            </a:r>
            <a:endParaRPr i="1"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senior developer</a:t>
            </a:r>
            <a:endParaRPr i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62"/>
          <p:cNvSpPr txBox="1"/>
          <p:nvPr/>
        </p:nvSpPr>
        <p:spPr>
          <a:xfrm>
            <a:off x="183275" y="1623850"/>
            <a:ext cx="5969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Method 3. Using a dictionary</a:t>
            </a:r>
            <a:endParaRPr sz="13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Python has a special structure for storing pairs of items — a dictionary. It allows you to match items without having corresponding numbers.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74" name="Google Shape;374;p62"/>
          <p:cNvGraphicFramePr/>
          <p:nvPr/>
        </p:nvGraphicFramePr>
        <p:xfrm>
          <a:off x="303963" y="290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{71367F03-5E38-491B-BD84-BE8CCCB4A4BD}</a:tableStyleId>
              </a:tblPr>
              <a:tblGrid>
                <a:gridCol w="1829575"/>
                <a:gridCol w="1829575"/>
                <a:gridCol w="1829575"/>
              </a:tblGrid>
              <a:tr h="37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oliver twist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nicholas nickelby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ivanhoe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 10 shelf 3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 1 shelf 2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666666"/>
                          </a:solidFill>
                        </a:rPr>
                        <a:t>row 7 shelf 6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pic>
        <p:nvPicPr>
          <p:cNvPr id="375" name="Google Shape;375;p62"/>
          <p:cNvPicPr preferRelativeResize="0"/>
          <p:nvPr/>
        </p:nvPicPr>
        <p:blipFill rotWithShape="1">
          <a:blip r:embed="rId5">
            <a:alphaModFix/>
          </a:blip>
          <a:srcRect b="52723" l="3463" r="64991" t="20261"/>
          <a:stretch/>
        </p:blipFill>
        <p:spPr>
          <a:xfrm>
            <a:off x="5972250" y="2539012"/>
            <a:ext cx="1640311" cy="196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63"/>
          <p:cNvGrpSpPr/>
          <p:nvPr/>
        </p:nvGrpSpPr>
        <p:grpSpPr>
          <a:xfrm>
            <a:off x="7814798" y="175164"/>
            <a:ext cx="1162236" cy="4798825"/>
            <a:chOff x="4572000" y="241250"/>
            <a:chExt cx="1263300" cy="4798825"/>
          </a:xfrm>
        </p:grpSpPr>
        <p:sp>
          <p:nvSpPr>
            <p:cNvPr id="381" name="Google Shape;381;p63"/>
            <p:cNvSpPr/>
            <p:nvPr/>
          </p:nvSpPr>
          <p:spPr>
            <a:xfrm>
              <a:off x="4572000" y="241250"/>
              <a:ext cx="1263300" cy="4583100"/>
            </a:xfrm>
            <a:prstGeom prst="roundRect">
              <a:avLst>
                <a:gd fmla="val 8055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63"/>
            <p:cNvSpPr/>
            <p:nvPr/>
          </p:nvSpPr>
          <p:spPr>
            <a:xfrm>
              <a:off x="4684800" y="4700200"/>
              <a:ext cx="657275" cy="339875"/>
            </a:xfrm>
            <a:prstGeom prst="flowChartMerg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63"/>
          <p:cNvSpPr txBox="1"/>
          <p:nvPr/>
        </p:nvSpPr>
        <p:spPr>
          <a:xfrm rot="-5400000">
            <a:off x="6510050" y="2633825"/>
            <a:ext cx="32511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Discussing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 tasks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8050" y="3162984"/>
            <a:ext cx="211887" cy="27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8784000" y="350991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63"/>
          <p:cNvSpPr/>
          <p:nvPr/>
        </p:nvSpPr>
        <p:spPr>
          <a:xfrm>
            <a:off x="8784075" y="382593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63"/>
          <p:cNvSpPr/>
          <p:nvPr/>
        </p:nvSpPr>
        <p:spPr>
          <a:xfrm>
            <a:off x="8784075" y="4141963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3"/>
          <p:cNvSpPr/>
          <p:nvPr/>
        </p:nvSpPr>
        <p:spPr>
          <a:xfrm>
            <a:off x="8784075" y="4457988"/>
            <a:ext cx="192900" cy="1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8513" y="47054"/>
            <a:ext cx="1334800" cy="126327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3"/>
          <p:cNvSpPr txBox="1"/>
          <p:nvPr/>
        </p:nvSpPr>
        <p:spPr>
          <a:xfrm>
            <a:off x="183275" y="692525"/>
            <a:ext cx="75825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task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Write a program that asks for the title of a book and displays its location in the library's repository. If that book isn’t there, it displays: "There is no such book!"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" name="Google Shape;391;p63"/>
          <p:cNvSpPr txBox="1"/>
          <p:nvPr/>
        </p:nvSpPr>
        <p:spPr>
          <a:xfrm>
            <a:off x="457575" y="175175"/>
            <a:ext cx="723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  <a:highlight>
                  <a:schemeClr val="lt1"/>
                </a:highlight>
                <a:latin typeface="Montserrat ExtraBold"/>
                <a:ea typeface="Montserrat ExtraBold"/>
                <a:cs typeface="Montserrat ExtraBold"/>
                <a:sym typeface="Montserrat ExtraBold"/>
              </a:rPr>
              <a:t>Let’s look at a typical task</a:t>
            </a:r>
            <a:endParaRPr sz="2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800">
              <a:highlight>
                <a:srgbClr val="FFFFFF"/>
              </a:highlight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4345488" y="1623850"/>
            <a:ext cx="3741300" cy="27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Method</a:t>
            </a:r>
            <a:r>
              <a:rPr lang="en" sz="1300">
                <a:latin typeface="Montserrat ExtraBold"/>
                <a:ea typeface="Montserrat ExtraBold"/>
                <a:cs typeface="Montserrat ExtraBold"/>
                <a:sym typeface="Montserrat ExtraBold"/>
              </a:rPr>
              <a:t> 3. Using a dictionary</a:t>
            </a:r>
            <a:endParaRPr sz="1300"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 simplicity of the solution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The speed of operation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Data is easily added and removed.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Montserrat"/>
                <a:ea typeface="Montserrat"/>
                <a:cs typeface="Montserrat"/>
                <a:sym typeface="Montserrat"/>
              </a:rPr>
              <a:t>Disadvantages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Need to learn new data structure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127725" y="1613088"/>
            <a:ext cx="78948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books = {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oliver twist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'row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10 shelf 3'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nicholas nickelby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'row 1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shelf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2'</a:t>
            </a:r>
            <a:endParaRPr sz="1200">
              <a:solidFill>
                <a:srgbClr val="A31515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5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Enter the title of the book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title = title.lower()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title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books: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Book location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, books[title])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FF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11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There is no such book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!'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lgoritmika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